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313" r:id="rId2"/>
    <p:sldId id="309" r:id="rId3"/>
    <p:sldId id="318" r:id="rId4"/>
    <p:sldId id="320" r:id="rId5"/>
    <p:sldId id="324" r:id="rId6"/>
    <p:sldId id="321" r:id="rId7"/>
    <p:sldId id="325" r:id="rId8"/>
    <p:sldId id="326" r:id="rId9"/>
    <p:sldId id="310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22" r:id="rId19"/>
    <p:sldId id="257" r:id="rId20"/>
    <p:sldId id="335" r:id="rId21"/>
    <p:sldId id="336" r:id="rId22"/>
    <p:sldId id="337" r:id="rId23"/>
    <p:sldId id="338" r:id="rId24"/>
    <p:sldId id="339" r:id="rId25"/>
    <p:sldId id="340" r:id="rId26"/>
    <p:sldId id="282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5CAC"/>
    <a:srgbClr val="2658A4"/>
    <a:srgbClr val="21B8D1"/>
    <a:srgbClr val="4F4F4F"/>
    <a:srgbClr val="7031A0"/>
    <a:srgbClr val="4BCFE3"/>
    <a:srgbClr val="1E51F6"/>
    <a:srgbClr val="1963A0"/>
    <a:srgbClr val="6B48A0"/>
    <a:srgbClr val="4560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 autoAdjust="0"/>
    <p:restoredTop sz="94660"/>
  </p:normalViewPr>
  <p:slideViewPr>
    <p:cSldViewPr snapToGrid="0">
      <p:cViewPr varScale="1">
        <p:scale>
          <a:sx n="87" d="100"/>
          <a:sy n="87" d="100"/>
        </p:scale>
        <p:origin x="499" y="5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59597E-BC11-4544-B52C-AF8A8A443758}" type="datetimeFigureOut">
              <a:rPr lang="ru-RU" smtClean="0"/>
              <a:t>23.07.2018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7DFB2-9CFE-4C5C-9003-562C29B55E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306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7DFB2-9CFE-4C5C-9003-562C29B55EB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7943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3994C-1DE0-4889-BFD2-9D9DAD375DE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371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3994C-1DE0-4889-BFD2-9D9DAD375DE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019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3994C-1DE0-4889-BFD2-9D9DAD375DE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719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26140" y="1580541"/>
            <a:ext cx="7766936" cy="1646302"/>
          </a:xfrm>
        </p:spPr>
        <p:txBody>
          <a:bodyPr anchor="b">
            <a:noAutofit/>
          </a:bodyPr>
          <a:lstStyle>
            <a:lvl1pPr algn="r"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77634" y="322684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8DD6-D947-4328-B735-3BA501193FA3}" type="datetime1">
              <a:rPr lang="ru-RU" smtClean="0"/>
              <a:t>23.07.2018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33863" y="6346162"/>
            <a:ext cx="683339" cy="365125"/>
          </a:xfrm>
        </p:spPr>
        <p:txBody>
          <a:bodyPr/>
          <a:lstStyle>
            <a:lvl1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C9E0671E-2E04-4425-8F08-FC6BC8ED3F11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5" t="6059" r="12902" b="24"/>
          <a:stretch/>
        </p:blipFill>
        <p:spPr>
          <a:xfrm>
            <a:off x="-91279" y="-33655"/>
            <a:ext cx="6195550" cy="6900954"/>
          </a:xfrm>
          <a:prstGeom prst="rect">
            <a:avLst/>
          </a:prstGeom>
        </p:spPr>
      </p:pic>
      <p:sp>
        <p:nvSpPr>
          <p:cNvPr id="20" name="TextBox 19"/>
          <p:cNvSpPr txBox="1"/>
          <p:nvPr userDrawn="1"/>
        </p:nvSpPr>
        <p:spPr>
          <a:xfrm>
            <a:off x="2474582" y="2995584"/>
            <a:ext cx="26691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spc="100" baseline="0" dirty="0">
                <a:solidFill>
                  <a:schemeClr val="bg1"/>
                </a:solidFill>
                <a:latin typeface="Calibri (Основной текст)"/>
                <a:cs typeface="Arial" panose="020B0604020202020204" pitchFamily="34" charset="0"/>
              </a:rPr>
              <a:t>НАЦИОНАЛЬНАЯ</a:t>
            </a:r>
          </a:p>
          <a:p>
            <a:r>
              <a:rPr lang="ru-RU" sz="1800" b="1" spc="100" baseline="0" dirty="0">
                <a:solidFill>
                  <a:schemeClr val="bg1"/>
                </a:solidFill>
                <a:latin typeface="Calibri (Основной текст)"/>
                <a:cs typeface="Arial" panose="020B0604020202020204" pitchFamily="34" charset="0"/>
              </a:rPr>
              <a:t>ЭЛЕКТРОННАЯ</a:t>
            </a:r>
          </a:p>
          <a:p>
            <a:r>
              <a:rPr lang="ru-RU" sz="1800" b="1" spc="100" baseline="0" dirty="0">
                <a:solidFill>
                  <a:schemeClr val="bg1"/>
                </a:solidFill>
                <a:latin typeface="Calibri (Основной текст)"/>
                <a:cs typeface="Arial" panose="020B0604020202020204" pitchFamily="34" charset="0"/>
              </a:rPr>
              <a:t>ПЛОЩАДКА</a:t>
            </a:r>
          </a:p>
        </p:txBody>
      </p:sp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707" y="2941056"/>
            <a:ext cx="909550" cy="894392"/>
          </a:xfrm>
          <a:prstGeom prst="rect">
            <a:avLst/>
          </a:prstGeom>
        </p:spPr>
      </p:pic>
      <p:sp>
        <p:nvSpPr>
          <p:cNvPr id="23" name="Шестиугольник 22"/>
          <p:cNvSpPr/>
          <p:nvPr userDrawn="1"/>
        </p:nvSpPr>
        <p:spPr>
          <a:xfrm rot="5400000">
            <a:off x="737236" y="1349788"/>
            <a:ext cx="4729238" cy="4076929"/>
          </a:xfrm>
          <a:prstGeom prst="hexagon">
            <a:avLst/>
          </a:prstGeom>
          <a:noFill/>
          <a:ln w="133350">
            <a:solidFill>
              <a:srgbClr val="BDD4ED">
                <a:alpha val="1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8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65DB-81F6-4F78-B445-8C759B16F311}" type="datetime1">
              <a:rPr lang="ru-RU" smtClean="0"/>
              <a:t>23.07.2018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21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0FE26-C685-4055-B81B-4299BE3A1353}" type="datetime1">
              <a:rPr lang="ru-RU" smtClean="0"/>
              <a:t>23.07.2018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484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99B49-1618-4461-80BD-878C807678E5}" type="datetime1">
              <a:rPr lang="ru-RU" smtClean="0"/>
              <a:t>23.07.2018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00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32C45-15CA-40FF-AC17-855458652CDD}" type="datetime1">
              <a:rPr lang="ru-RU" smtClean="0"/>
              <a:t>23.07.2018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3777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D7D9F-1EF2-4814-ADB5-CDA1737A8823}" type="datetime1">
              <a:rPr lang="ru-RU" smtClean="0"/>
              <a:t>23.07.2018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50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F13CB-CE1C-41B9-82E3-6A0B624F7453}" type="datetime1">
              <a:rPr lang="ru-RU" smtClean="0"/>
              <a:t>23.07.2018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14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4AD6C-29D5-4080-A238-1E153D83F4BD}" type="datetime1">
              <a:rPr lang="ru-RU" smtClean="0"/>
              <a:t>23.07.2018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44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AB497-422C-4923-9B08-00DB4CE88C66}" type="datetime1">
              <a:rPr lang="ru-RU" smtClean="0"/>
              <a:t>23.07.2018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57663" y="6295362"/>
            <a:ext cx="683339" cy="365125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C9E0671E-2E04-4425-8F08-FC6BC8ED3F1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758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832" y="1122138"/>
            <a:ext cx="3968168" cy="573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29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67E14-29C9-4542-A62E-6929AFAD5587}" type="datetime1">
              <a:rPr lang="ru-RU" smtClean="0"/>
              <a:t>23.07.2018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81" b="39141"/>
          <a:stretch/>
        </p:blipFill>
        <p:spPr>
          <a:xfrm>
            <a:off x="0" y="1536700"/>
            <a:ext cx="121920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47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5DB2D-C0CE-43AC-B5CA-6B07D3E3C29A}" type="datetime1">
              <a:rPr lang="ru-RU" smtClean="0"/>
              <a:t>23.07.2018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82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B9198-AB7F-4B81-BFC4-8A202941DF7A}" type="datetime1">
              <a:rPr lang="ru-RU" smtClean="0"/>
              <a:t>23.07.2018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206863" y="6223924"/>
            <a:ext cx="683339" cy="365125"/>
          </a:xfrm>
        </p:spPr>
        <p:txBody>
          <a:bodyPr/>
          <a:lstStyle>
            <a:lvl1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C9E0671E-2E04-4425-8F08-FC6BC8ED3F1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317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8A279-1574-45C5-9292-680E51A6A4F6}" type="datetime1">
              <a:rPr lang="ru-RU" smtClean="0"/>
              <a:t>23.07.2018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244963" y="6223924"/>
            <a:ext cx="683339" cy="365125"/>
          </a:xfrm>
        </p:spPr>
        <p:txBody>
          <a:bodyPr/>
          <a:lstStyle>
            <a:lvl1pPr>
              <a:defRPr sz="1400">
                <a:solidFill>
                  <a:srgbClr val="0A5CAC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C9E0671E-2E04-4425-8F08-FC6BC8ED3F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01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EE426-D783-4BE4-BEAA-1AA25B39984B}" type="datetime1">
              <a:rPr lang="ru-RU" smtClean="0"/>
              <a:t>23.07.2018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58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C7E80-F11D-43C2-84DC-DE68F215A23E}" type="datetime1">
              <a:rPr lang="ru-RU" smtClean="0"/>
              <a:t>23.07.2018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34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16DAB-2C76-43E6-8312-F01E7E90CC07}" type="datetime1">
              <a:rPr lang="ru-RU" smtClean="0"/>
              <a:t>23.07.2018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9E0671E-2E04-4425-8F08-FC6BC8ED3F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300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15392" y="2368733"/>
            <a:ext cx="5210550" cy="1699784"/>
          </a:xfrm>
        </p:spPr>
        <p:txBody>
          <a:bodyPr anchor="ctr"/>
          <a:lstStyle/>
          <a:p>
            <a:pPr algn="l"/>
            <a:r>
              <a:rPr lang="ru-RU" sz="2400" dirty="0">
                <a:solidFill>
                  <a:srgbClr val="4F4F4F"/>
                </a:solidFill>
                <a:latin typeface="Segoe UI Semibold" panose="020B07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Строительство и ремонт </a:t>
            </a:r>
            <a:br>
              <a:rPr lang="ru-RU" sz="2400" dirty="0">
                <a:solidFill>
                  <a:srgbClr val="4F4F4F"/>
                </a:solidFill>
                <a:latin typeface="Segoe UI Semibold" panose="020B07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</a:br>
            <a:r>
              <a:rPr lang="ru-RU" sz="2400" dirty="0">
                <a:solidFill>
                  <a:srgbClr val="4F4F4F"/>
                </a:solidFill>
                <a:latin typeface="Segoe UI Semibold" panose="020B0702040204020203" pitchFamily="34" charset="0"/>
                <a:ea typeface="Verdana" panose="020B0604030504040204" pitchFamily="34" charset="0"/>
                <a:cs typeface="Segoe UI" panose="020B0502040204020203" pitchFamily="34" charset="0"/>
              </a:rPr>
              <a:t>в контрактной системе. Актуальные вопросы и изменения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415392" y="4064567"/>
            <a:ext cx="15424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kern="0" dirty="0">
                <a:solidFill>
                  <a:srgbClr val="2658A4"/>
                </a:solidFill>
                <a:latin typeface="Segoe UI Semibold" panose="020B0702040204020203" pitchFamily="34" charset="0"/>
                <a:cs typeface="Arial" panose="020B0604020202020204" pitchFamily="34" charset="0"/>
              </a:rPr>
              <a:t>etp-ets.ru</a:t>
            </a:r>
          </a:p>
        </p:txBody>
      </p:sp>
    </p:spTree>
    <p:extLst>
      <p:ext uri="{BB962C8B-B14F-4D97-AF65-F5344CB8AC3E}">
        <p14:creationId xmlns:p14="http://schemas.microsoft.com/office/powerpoint/2010/main" val="308134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7035800" y="3761753"/>
            <a:ext cx="1793875" cy="289560"/>
          </a:xfrm>
          <a:prstGeom prst="rect">
            <a:avLst/>
          </a:prstGeom>
          <a:solidFill>
            <a:srgbClr val="21B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035800" y="2453640"/>
            <a:ext cx="1612900" cy="289560"/>
          </a:xfrm>
          <a:prstGeom prst="rect">
            <a:avLst/>
          </a:prstGeom>
          <a:solidFill>
            <a:srgbClr val="21B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TextBox 48"/>
          <p:cNvSpPr txBox="1"/>
          <p:nvPr/>
        </p:nvSpPr>
        <p:spPr>
          <a:xfrm>
            <a:off x="650180" y="678731"/>
            <a:ext cx="7123814" cy="4801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3000">
                <a:solidFill>
                  <a:schemeClr val="accent1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sz="2800" dirty="0">
                <a:solidFill>
                  <a:srgbClr val="1963A0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СРО и страхование СМР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976905" y="2388250"/>
            <a:ext cx="447139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indent="-444500">
              <a:spcBef>
                <a:spcPts val="1800"/>
              </a:spcBef>
              <a:buClr>
                <a:srgbClr val="7031A0"/>
              </a:buClr>
              <a:buFont typeface="Segoe UI" panose="020B0502040204020203" pitchFamily="34" charset="0"/>
              <a:buChar char="▼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Зачем страхование СМР, если фирма уже есть СРО?</a:t>
            </a:r>
          </a:p>
          <a:p>
            <a:pPr marL="444500" indent="-444500">
              <a:spcBef>
                <a:spcPts val="1800"/>
              </a:spcBef>
              <a:buClr>
                <a:srgbClr val="7031A0"/>
              </a:buClr>
              <a:buFont typeface="Segoe UI" panose="020B0502040204020203" pitchFamily="34" charset="0"/>
              <a:buChar char="▼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Чем страхование СМР отличается от страховки гражданской ответственности участников СРО?</a:t>
            </a:r>
          </a:p>
          <a:p>
            <a:pPr marL="444500" indent="-444500">
              <a:spcBef>
                <a:spcPts val="1800"/>
              </a:spcBef>
              <a:buClr>
                <a:srgbClr val="7031A0"/>
              </a:buClr>
              <a:buFont typeface="Segoe UI" panose="020B0502040204020203" pitchFamily="34" charset="0"/>
              <a:buChar char="▼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Что делать, если в смете не предусмотрено страхование СМР, а в тексте договора данное условие прописано? 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50180" y="1345800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552205" y="2394275"/>
            <a:ext cx="4553945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indent="-444500">
              <a:spcBef>
                <a:spcPts val="1800"/>
              </a:spcBef>
              <a:buClr>
                <a:srgbClr val="21B8D1"/>
              </a:buClr>
              <a:buFont typeface="Segoe UI" panose="020B0502040204020203" pitchFamily="34" charset="0"/>
              <a:buChar char="▼"/>
            </a:pPr>
            <a:r>
              <a:rPr lang="ru-RU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Предусмотреть</a:t>
            </a:r>
            <a:r>
              <a:rPr lang="ru-RU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 контракте в разделе «Обязанности Подрядчика» заключение договора страхования строительно-монтажных рисков.</a:t>
            </a:r>
          </a:p>
          <a:p>
            <a:pPr marL="444500" indent="-444500">
              <a:spcBef>
                <a:spcPts val="1800"/>
              </a:spcBef>
              <a:buClr>
                <a:srgbClr val="21B8D1"/>
              </a:buClr>
              <a:buFont typeface="Segoe UI" panose="020B0502040204020203" pitchFamily="34" charset="0"/>
              <a:buChar char="▼"/>
            </a:pPr>
            <a:r>
              <a:rPr lang="ru-RU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Определить срок 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предоставления копий данных договоров Заказчику.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74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1"/>
          <p:cNvSpPr txBox="1">
            <a:spLocks/>
          </p:cNvSpPr>
          <p:nvPr/>
        </p:nvSpPr>
        <p:spPr>
          <a:xfrm>
            <a:off x="4416615" y="2162834"/>
            <a:ext cx="2738083" cy="48357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>
                <a:solidFill>
                  <a:schemeClr val="bg1"/>
                </a:solidFill>
                <a:latin typeface="Segoe UI Semibold" panose="020B0702040204020203" pitchFamily="34" charset="0"/>
                <a:ea typeface="Roboto" pitchFamily="2" charset="0"/>
                <a:cs typeface="Segoe UI" panose="020B0502040204020203" pitchFamily="34" charset="0"/>
              </a:rPr>
              <a:t>Технический надзор</a:t>
            </a:r>
          </a:p>
        </p:txBody>
      </p:sp>
      <p:sp>
        <p:nvSpPr>
          <p:cNvPr id="37" name="Заголовок 6">
            <a:extLst>
              <a:ext uri="{FF2B5EF4-FFF2-40B4-BE49-F238E27FC236}">
                <a16:creationId xmlns:a16="http://schemas.microsoft.com/office/drawing/2014/main" id="{84076A3B-788E-4057-B72E-02ED2F4A504F}"/>
              </a:ext>
            </a:extLst>
          </p:cNvPr>
          <p:cNvSpPr txBox="1">
            <a:spLocks/>
          </p:cNvSpPr>
          <p:nvPr/>
        </p:nvSpPr>
        <p:spPr>
          <a:xfrm>
            <a:off x="645256" y="536195"/>
            <a:ext cx="10280800" cy="5109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3200" b="1" dirty="0">
                <a:solidFill>
                  <a:schemeClr val="bg1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Виды надзора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581000" y="3748215"/>
            <a:ext cx="3029100" cy="542311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>
                <a:solidFill>
                  <a:schemeClr val="bg1"/>
                </a:solidFill>
                <a:latin typeface="Segoe UI Semibold" panose="020B0702040204020203" pitchFamily="34" charset="0"/>
                <a:ea typeface="Roboto" pitchFamily="2" charset="0"/>
                <a:cs typeface="Segoe UI" panose="020B0502040204020203" pitchFamily="34" charset="0"/>
              </a:rPr>
              <a:t>Государственный строительный надзор</a:t>
            </a: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271107" y="5268426"/>
            <a:ext cx="3029100" cy="55381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>
                <a:solidFill>
                  <a:schemeClr val="bg1"/>
                </a:solidFill>
                <a:latin typeface="Segoe UI Semibold" panose="020B0702040204020203" pitchFamily="34" charset="0"/>
                <a:ea typeface="Roboto" pitchFamily="2" charset="0"/>
                <a:cs typeface="Segoe UI" panose="020B0502040204020203" pitchFamily="34" charset="0"/>
              </a:rPr>
              <a:t>Строительный контроль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7090507" y="3833326"/>
            <a:ext cx="3029100" cy="43387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>
                <a:solidFill>
                  <a:schemeClr val="bg1"/>
                </a:solidFill>
                <a:latin typeface="Segoe UI Semibold" panose="020B0702040204020203" pitchFamily="34" charset="0"/>
                <a:ea typeface="Roboto" pitchFamily="2" charset="0"/>
                <a:cs typeface="Segoe UI" panose="020B0502040204020203" pitchFamily="34" charset="0"/>
              </a:rPr>
              <a:t>Авторский надзор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71107" y="2006600"/>
            <a:ext cx="3029100" cy="697403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077807" y="3663461"/>
            <a:ext cx="3029100" cy="697403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593700" y="3663460"/>
            <a:ext cx="3029100" cy="697403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271106" y="5109234"/>
            <a:ext cx="3029100" cy="697403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/>
          <p:cNvCxnSpPr>
            <a:stCxn id="3" idx="3"/>
            <a:endCxn id="20" idx="0"/>
          </p:cNvCxnSpPr>
          <p:nvPr/>
        </p:nvCxnSpPr>
        <p:spPr>
          <a:xfrm>
            <a:off x="7300207" y="2355302"/>
            <a:ext cx="1292150" cy="130815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22" idx="0"/>
            <a:endCxn id="3" idx="1"/>
          </p:cNvCxnSpPr>
          <p:nvPr/>
        </p:nvCxnSpPr>
        <p:spPr>
          <a:xfrm flipV="1">
            <a:off x="3108250" y="2355302"/>
            <a:ext cx="1162857" cy="130815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stCxn id="23" idx="3"/>
            <a:endCxn id="20" idx="2"/>
          </p:cNvCxnSpPr>
          <p:nvPr/>
        </p:nvCxnSpPr>
        <p:spPr>
          <a:xfrm flipV="1">
            <a:off x="7300206" y="4360864"/>
            <a:ext cx="1292151" cy="109707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stCxn id="22" idx="2"/>
            <a:endCxn id="23" idx="1"/>
          </p:cNvCxnSpPr>
          <p:nvPr/>
        </p:nvCxnSpPr>
        <p:spPr>
          <a:xfrm>
            <a:off x="3108250" y="4360863"/>
            <a:ext cx="1162856" cy="109707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stCxn id="3" idx="2"/>
          </p:cNvCxnSpPr>
          <p:nvPr/>
        </p:nvCxnSpPr>
        <p:spPr>
          <a:xfrm>
            <a:off x="5785657" y="2704003"/>
            <a:ext cx="0" cy="2268268"/>
          </a:xfrm>
          <a:prstGeom prst="line">
            <a:avLst/>
          </a:prstGeom>
          <a:ln w="28575">
            <a:solidFill>
              <a:schemeClr val="bg1"/>
            </a:solidFill>
            <a:headEnd type="none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43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309694" y="1997018"/>
            <a:ext cx="4024306" cy="794514"/>
          </a:xfrm>
          <a:prstGeom prst="rect">
            <a:avLst/>
          </a:prstGeom>
          <a:solidFill>
            <a:srgbClr val="21B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TextBox 48"/>
          <p:cNvSpPr txBox="1"/>
          <p:nvPr/>
        </p:nvSpPr>
        <p:spPr>
          <a:xfrm>
            <a:off x="650180" y="678731"/>
            <a:ext cx="7123814" cy="4801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3000">
                <a:solidFill>
                  <a:schemeClr val="accent1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sz="2800" dirty="0">
                <a:solidFill>
                  <a:srgbClr val="1963A0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Основания заключения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D15689B-7022-4627-9B09-B4A50DEBDBFB}"/>
              </a:ext>
            </a:extLst>
          </p:cNvPr>
          <p:cNvSpPr/>
          <p:nvPr/>
        </p:nvSpPr>
        <p:spPr>
          <a:xfrm>
            <a:off x="1470077" y="2147467"/>
            <a:ext cx="35798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Segoe UI Semibold" panose="020B0702040204020203" pitchFamily="34" charset="0"/>
                <a:cs typeface="Times New Roman" panose="02020603050405020304" pitchFamily="18" charset="0"/>
              </a:rPr>
              <a:t>Авторский надзор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50180" y="1422000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309694" y="3366549"/>
            <a:ext cx="4024306" cy="794514"/>
          </a:xfrm>
          <a:prstGeom prst="rect">
            <a:avLst/>
          </a:prstGeom>
          <a:solidFill>
            <a:srgbClr val="7031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D15689B-7022-4627-9B09-B4A50DEBDBFB}"/>
              </a:ext>
            </a:extLst>
          </p:cNvPr>
          <p:cNvSpPr/>
          <p:nvPr/>
        </p:nvSpPr>
        <p:spPr>
          <a:xfrm>
            <a:off x="1284294" y="3516998"/>
            <a:ext cx="40497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Segoe UI Semibold" panose="020B0702040204020203" pitchFamily="34" charset="0"/>
                <a:cs typeface="Times New Roman" panose="02020603050405020304" pitchFamily="18" charset="0"/>
              </a:rPr>
              <a:t>Строительный контроль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335094" y="4736080"/>
            <a:ext cx="4024306" cy="1055120"/>
          </a:xfrm>
          <a:prstGeom prst="rect">
            <a:avLst/>
          </a:prstGeom>
          <a:solidFill>
            <a:srgbClr val="2658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D15689B-7022-4627-9B09-B4A50DEBDBFB}"/>
              </a:ext>
            </a:extLst>
          </p:cNvPr>
          <p:cNvSpPr/>
          <p:nvPr/>
        </p:nvSpPr>
        <p:spPr>
          <a:xfrm>
            <a:off x="1389885" y="4886529"/>
            <a:ext cx="37401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Segoe UI Semibold" panose="020B0702040204020203" pitchFamily="34" charset="0"/>
                <a:cs typeface="Times New Roman" panose="02020603050405020304" pitchFamily="18" charset="0"/>
              </a:rPr>
              <a:t>Государственный строительный надзор</a:t>
            </a:r>
          </a:p>
        </p:txBody>
      </p:sp>
      <p:sp>
        <p:nvSpPr>
          <p:cNvPr id="14" name="Заголовок 6">
            <a:extLst>
              <a:ext uri="{FF2B5EF4-FFF2-40B4-BE49-F238E27FC236}">
                <a16:creationId xmlns:a16="http://schemas.microsoft.com/office/drawing/2014/main" id="{19CD7981-0343-4EA3-AAEA-77B233DB3868}"/>
              </a:ext>
            </a:extLst>
          </p:cNvPr>
          <p:cNvSpPr txBox="1">
            <a:spLocks/>
          </p:cNvSpPr>
          <p:nvPr/>
        </p:nvSpPr>
        <p:spPr>
          <a:xfrm>
            <a:off x="6723577" y="2189359"/>
            <a:ext cx="2695382" cy="58947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п.19 ч.1. ст.93</a:t>
            </a:r>
          </a:p>
        </p:txBody>
      </p:sp>
      <p:sp>
        <p:nvSpPr>
          <p:cNvPr id="15" name="Заголовок 6">
            <a:extLst>
              <a:ext uri="{FF2B5EF4-FFF2-40B4-BE49-F238E27FC236}">
                <a16:creationId xmlns:a16="http://schemas.microsoft.com/office/drawing/2014/main" id="{331E4887-1357-4127-8F5D-3F01912D04AC}"/>
              </a:ext>
            </a:extLst>
          </p:cNvPr>
          <p:cNvSpPr txBox="1">
            <a:spLocks/>
          </p:cNvSpPr>
          <p:nvPr/>
        </p:nvSpPr>
        <p:spPr>
          <a:xfrm>
            <a:off x="6723577" y="3605153"/>
            <a:ext cx="4048406" cy="58947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Конкурентная закупка</a:t>
            </a:r>
          </a:p>
        </p:txBody>
      </p:sp>
      <p:sp>
        <p:nvSpPr>
          <p:cNvPr id="16" name="Заголовок 6">
            <a:extLst>
              <a:ext uri="{FF2B5EF4-FFF2-40B4-BE49-F238E27FC236}">
                <a16:creationId xmlns:a16="http://schemas.microsoft.com/office/drawing/2014/main" id="{3BCD2322-82F2-4BDE-A25D-5CFADDC4F9F8}"/>
              </a:ext>
            </a:extLst>
          </p:cNvPr>
          <p:cNvSpPr txBox="1">
            <a:spLocks/>
          </p:cNvSpPr>
          <p:nvPr/>
        </p:nvSpPr>
        <p:spPr>
          <a:xfrm>
            <a:off x="6723577" y="5052620"/>
            <a:ext cx="4267799" cy="4845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Письменное обращение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5505354" y="2378299"/>
            <a:ext cx="945268" cy="428"/>
          </a:xfrm>
          <a:prstGeom prst="straightConnector1">
            <a:avLst/>
          </a:prstGeom>
          <a:ln w="34925">
            <a:solidFill>
              <a:srgbClr val="4F4F4F"/>
            </a:solidFill>
            <a:prstDash val="soli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5505354" y="3763378"/>
            <a:ext cx="945268" cy="428"/>
          </a:xfrm>
          <a:prstGeom prst="straightConnector1">
            <a:avLst/>
          </a:prstGeom>
          <a:ln w="34925">
            <a:solidFill>
              <a:srgbClr val="4F4F4F"/>
            </a:solidFill>
            <a:prstDash val="soli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5505354" y="5243731"/>
            <a:ext cx="945268" cy="428"/>
          </a:xfrm>
          <a:prstGeom prst="straightConnector1">
            <a:avLst/>
          </a:prstGeom>
          <a:ln w="34925">
            <a:solidFill>
              <a:srgbClr val="4F4F4F"/>
            </a:solidFill>
            <a:prstDash val="soli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66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89691" y="4180367"/>
            <a:ext cx="5282509" cy="1473200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rgbClr val="2658A4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Информационные базы данных</a:t>
            </a:r>
          </a:p>
        </p:txBody>
      </p:sp>
    </p:spTree>
    <p:extLst>
      <p:ext uri="{BB962C8B-B14F-4D97-AF65-F5344CB8AC3E}">
        <p14:creationId xmlns:p14="http://schemas.microsoft.com/office/powerpoint/2010/main" val="114777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523797" y="4179004"/>
            <a:ext cx="2328103" cy="298450"/>
          </a:xfrm>
          <a:prstGeom prst="rect">
            <a:avLst/>
          </a:prstGeom>
          <a:solidFill>
            <a:srgbClr val="21B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838327" y="2781261"/>
            <a:ext cx="3167853" cy="1797814"/>
          </a:xfrm>
          <a:prstGeom prst="rect">
            <a:avLst/>
          </a:prstGeom>
          <a:solidFill>
            <a:srgbClr val="21B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TextBox 48"/>
          <p:cNvSpPr txBox="1"/>
          <p:nvPr/>
        </p:nvSpPr>
        <p:spPr>
          <a:xfrm>
            <a:off x="650180" y="484832"/>
            <a:ext cx="7123814" cy="8679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3000">
                <a:solidFill>
                  <a:schemeClr val="accent1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sz="2800" dirty="0">
                <a:solidFill>
                  <a:srgbClr val="1963A0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Единый государственный </a:t>
            </a:r>
            <a:br>
              <a:rPr lang="ru-RU" sz="2800" dirty="0">
                <a:solidFill>
                  <a:srgbClr val="1963A0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</a:br>
            <a:r>
              <a:rPr lang="ru-RU" sz="2800" dirty="0">
                <a:solidFill>
                  <a:srgbClr val="1963A0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реестр заключений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058156" y="2958739"/>
            <a:ext cx="5373095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indent="-444500">
              <a:spcBef>
                <a:spcPts val="1800"/>
              </a:spcBef>
              <a:buClr>
                <a:srgbClr val="21B8D1"/>
              </a:buClr>
              <a:buFont typeface="Segoe UI" panose="020B0502040204020203" pitchFamily="34" charset="0"/>
              <a:buChar char="▼"/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создание, развитие и ввод </a:t>
            </a:r>
            <a:b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в эксплуатацию ГИС ЕГРЗ</a:t>
            </a:r>
          </a:p>
          <a:p>
            <a:pPr marL="444500" indent="-444500">
              <a:spcBef>
                <a:spcPts val="1800"/>
              </a:spcBef>
              <a:buClr>
                <a:srgbClr val="21B8D1"/>
              </a:buClr>
              <a:buFont typeface="Segoe UI" panose="020B0502040204020203" pitchFamily="34" charset="0"/>
              <a:buChar char="▼"/>
            </a:pP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формирование и ведение ЕГРЗ </a:t>
            </a:r>
            <a:b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 1 июля 2018 года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D15689B-7022-4627-9B09-B4A50DEBDBFB}"/>
              </a:ext>
            </a:extLst>
          </p:cNvPr>
          <p:cNvSpPr/>
          <p:nvPr/>
        </p:nvSpPr>
        <p:spPr>
          <a:xfrm>
            <a:off x="2078387" y="3080004"/>
            <a:ext cx="27035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Segoe UI Semibold" panose="020B0702040204020203" pitchFamily="34" charset="0"/>
                <a:cs typeface="Times New Roman" panose="02020603050405020304" pitchFamily="18" charset="0"/>
              </a:rPr>
              <a:t>Минстрою России поручено обеспечить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50180" y="1637900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7CE4BE5-C40A-4C78-AA76-119FC22CD394}"/>
              </a:ext>
            </a:extLst>
          </p:cNvPr>
          <p:cNvSpPr/>
          <p:nvPr/>
        </p:nvSpPr>
        <p:spPr>
          <a:xfrm>
            <a:off x="650180" y="5722436"/>
            <a:ext cx="94335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Правовое основание: постановление Правительства РФ № 878 (в редакции постановления Правительства Российской Федерации от 25 декабря 2017 г. № 1630 «О внесении изменений в постановление Правительства Российской Федерации от 24 июля 2017 г. № 878»)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12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0F077A2-99F9-42C3-8519-B257CF1A5B8B}"/>
              </a:ext>
            </a:extLst>
          </p:cNvPr>
          <p:cNvPicPr/>
          <p:nvPr/>
        </p:nvPicPr>
        <p:blipFill rotWithShape="1">
          <a:blip r:embed="rId2"/>
          <a:srcRect l="-1" t="4813" r="-911"/>
          <a:stretch/>
        </p:blipFill>
        <p:spPr>
          <a:xfrm>
            <a:off x="888748" y="509097"/>
            <a:ext cx="10911367" cy="6011924"/>
          </a:xfrm>
          <a:prstGeom prst="rect">
            <a:avLst/>
          </a:prstGeom>
          <a:effectLst>
            <a:outerShdw blurRad="393700" dir="2700000" algn="tl" rotWithShape="0">
              <a:prstClr val="black">
                <a:alpha val="13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8F6024E-7512-4DCD-A70D-59FC06AFB4FF}"/>
              </a:ext>
            </a:extLst>
          </p:cNvPr>
          <p:cNvSpPr txBox="1"/>
          <p:nvPr/>
        </p:nvSpPr>
        <p:spPr>
          <a:xfrm>
            <a:off x="2241377" y="278264"/>
            <a:ext cx="2065232" cy="461665"/>
          </a:xfrm>
          <a:prstGeom prst="rect">
            <a:avLst/>
          </a:prstGeom>
          <a:solidFill>
            <a:schemeClr val="bg2"/>
          </a:solidFill>
          <a:effectLst>
            <a:outerShdw blurRad="266700" dist="38100" dir="2700000" algn="tl" rotWithShape="0">
              <a:schemeClr val="tx1">
                <a:alpha val="22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2658A4"/>
                </a:solidFill>
                <a:latin typeface="Segoe UI Semibold" panose="020B0702040204020203" pitchFamily="34" charset="0"/>
                <a:cs typeface="Calibri" panose="020F0502020204030204" pitchFamily="34" charset="0"/>
              </a:rPr>
              <a:t>egrz.ru</a:t>
            </a:r>
          </a:p>
        </p:txBody>
      </p:sp>
    </p:spTree>
    <p:extLst>
      <p:ext uri="{BB962C8B-B14F-4D97-AF65-F5344CB8AC3E}">
        <p14:creationId xmlns:p14="http://schemas.microsoft.com/office/powerpoint/2010/main" val="139296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Шестиугольник 10"/>
          <p:cNvSpPr/>
          <p:nvPr/>
        </p:nvSpPr>
        <p:spPr>
          <a:xfrm rot="5400000">
            <a:off x="3767535" y="1777833"/>
            <a:ext cx="1354976" cy="1200010"/>
          </a:xfrm>
          <a:prstGeom prst="hexagon">
            <a:avLst/>
          </a:prstGeom>
          <a:solidFill>
            <a:srgbClr val="21B8D1"/>
          </a:solidFill>
          <a:ln w="603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sp>
        <p:nvSpPr>
          <p:cNvPr id="9" name="Шестиугольник 8"/>
          <p:cNvSpPr/>
          <p:nvPr/>
        </p:nvSpPr>
        <p:spPr>
          <a:xfrm rot="5400000">
            <a:off x="982472" y="1777834"/>
            <a:ext cx="1354976" cy="1200010"/>
          </a:xfrm>
          <a:prstGeom prst="hexagon">
            <a:avLst/>
          </a:prstGeom>
          <a:solidFill>
            <a:srgbClr val="2658A4"/>
          </a:solidFill>
          <a:ln w="603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sp>
        <p:nvSpPr>
          <p:cNvPr id="2" name="TextBox 1"/>
          <p:cNvSpPr txBox="1"/>
          <p:nvPr/>
        </p:nvSpPr>
        <p:spPr>
          <a:xfrm>
            <a:off x="2522523" y="446502"/>
            <a:ext cx="7123814" cy="4801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3000">
                <a:solidFill>
                  <a:schemeClr val="accent1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sz="2800" dirty="0">
                <a:solidFill>
                  <a:srgbClr val="1963A0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Предназначение системы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3906430" y="1131714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Объект 2">
            <a:extLst>
              <a:ext uri="{FF2B5EF4-FFF2-40B4-BE49-F238E27FC236}">
                <a16:creationId xmlns:a16="http://schemas.microsoft.com/office/drawing/2014/main" id="{D01469F1-B140-418C-98D4-6DB115D8CEC1}"/>
              </a:ext>
            </a:extLst>
          </p:cNvPr>
          <p:cNvSpPr txBox="1">
            <a:spLocks/>
          </p:cNvSpPr>
          <p:nvPr/>
        </p:nvSpPr>
        <p:spPr>
          <a:xfrm>
            <a:off x="3472036" y="3212390"/>
            <a:ext cx="2588970" cy="244827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Повышение </a:t>
            </a:r>
            <a:r>
              <a:rPr lang="ru-RU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информационной открытости </a:t>
            </a:r>
            <a:r>
              <a:rPr lang="ru-RU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деятельности экспертных организаций</a:t>
            </a:r>
          </a:p>
          <a:p>
            <a:pPr marL="0" indent="0">
              <a:buNone/>
            </a:pPr>
            <a:endParaRPr lang="ru-RU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193F03-A2E7-4650-A366-9B6D4DA32003}"/>
              </a:ext>
            </a:extLst>
          </p:cNvPr>
          <p:cNvSpPr txBox="1"/>
          <p:nvPr/>
        </p:nvSpPr>
        <p:spPr>
          <a:xfrm>
            <a:off x="9190509" y="3212390"/>
            <a:ext cx="26816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Обеспечение информационных и организационно-технологических условий для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эффективного использования 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экономически эффективной проектной документации повторного использования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CA51F41-5BFA-4BF6-A68C-914E49A4C05C}"/>
              </a:ext>
            </a:extLst>
          </p:cNvPr>
          <p:cNvSpPr/>
          <p:nvPr/>
        </p:nvSpPr>
        <p:spPr>
          <a:xfrm>
            <a:off x="469900" y="3212390"/>
            <a:ext cx="27077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Консолидация информации 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о заключениях экспертизы, проектной документации и инженерных изысканиях в отношении объектов капитального строительства в едином месте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1904BC3-CF1E-468E-B2A1-A640EEA4E465}"/>
              </a:ext>
            </a:extLst>
          </p:cNvPr>
          <p:cNvSpPr/>
          <p:nvPr/>
        </p:nvSpPr>
        <p:spPr>
          <a:xfrm>
            <a:off x="6169377" y="3212390"/>
            <a:ext cx="2804389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Повышение 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оперативности </a:t>
            </a:r>
            <a:b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и качества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 принимаемых управленческих решений, направленных на сокращение инвестиционного цикла </a:t>
            </a:r>
            <a:b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и оптимизации расходов бюджетов бюджетной системы Российской Федерации при проектировании объектов капитального строительства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288" y="1966384"/>
            <a:ext cx="822909" cy="8229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208" y="2029884"/>
            <a:ext cx="695908" cy="695908"/>
          </a:xfrm>
          <a:prstGeom prst="rect">
            <a:avLst/>
          </a:prstGeom>
        </p:spPr>
      </p:pic>
      <p:sp>
        <p:nvSpPr>
          <p:cNvPr id="12" name="Шестиугольник 11"/>
          <p:cNvSpPr/>
          <p:nvPr/>
        </p:nvSpPr>
        <p:spPr>
          <a:xfrm rot="5400000">
            <a:off x="6688535" y="1777833"/>
            <a:ext cx="1354976" cy="1200010"/>
          </a:xfrm>
          <a:prstGeom prst="hexagon">
            <a:avLst/>
          </a:prstGeom>
          <a:solidFill>
            <a:srgbClr val="7031A0"/>
          </a:solidFill>
          <a:ln w="603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800" y="2055285"/>
            <a:ext cx="672400" cy="672400"/>
          </a:xfrm>
          <a:prstGeom prst="rect">
            <a:avLst/>
          </a:prstGeom>
        </p:spPr>
      </p:pic>
      <p:sp>
        <p:nvSpPr>
          <p:cNvPr id="15" name="Шестиугольник 14"/>
          <p:cNvSpPr/>
          <p:nvPr/>
        </p:nvSpPr>
        <p:spPr>
          <a:xfrm rot="5400000">
            <a:off x="9609535" y="1777833"/>
            <a:ext cx="1354976" cy="1200010"/>
          </a:xfrm>
          <a:prstGeom prst="hexagon">
            <a:avLst/>
          </a:prstGeom>
          <a:solidFill>
            <a:srgbClr val="2658A4"/>
          </a:solidFill>
          <a:ln w="603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74815" y="2079277"/>
            <a:ext cx="624416" cy="624416"/>
          </a:xfrm>
          <a:prstGeom prst="rect">
            <a:avLst/>
          </a:prstGeom>
        </p:spPr>
      </p:pic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40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809627" y="2187017"/>
            <a:ext cx="4448173" cy="1616500"/>
          </a:xfrm>
          <a:prstGeom prst="rect">
            <a:avLst/>
          </a:prstGeom>
          <a:solidFill>
            <a:srgbClr val="21B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TextBox 48"/>
          <p:cNvSpPr txBox="1"/>
          <p:nvPr/>
        </p:nvSpPr>
        <p:spPr>
          <a:xfrm>
            <a:off x="650180" y="678731"/>
            <a:ext cx="7123814" cy="4801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3000">
                <a:solidFill>
                  <a:schemeClr val="accent1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sz="2800" dirty="0">
                <a:solidFill>
                  <a:srgbClr val="1963A0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ФГИС ЦС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689856" y="2070553"/>
            <a:ext cx="58417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indent="-444500">
              <a:spcBef>
                <a:spcPts val="1800"/>
              </a:spcBef>
              <a:buClr>
                <a:srgbClr val="21B8D1"/>
              </a:buClr>
              <a:buFont typeface="Segoe UI" panose="020B0502040204020203" pitchFamily="34" charset="0"/>
              <a:buChar char="▼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создана в соответствии с ПП РФ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от 23.09.2016 № 959 «О федеральной государственной информационной системе ценообразования в строительстве» и в рамках исполнения ПП РФ от 23.12.2016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№ 1452 «О мониторинге цен строительных ресурсов».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D15689B-7022-4627-9B09-B4A50DEBDBFB}"/>
              </a:ext>
            </a:extLst>
          </p:cNvPr>
          <p:cNvSpPr/>
          <p:nvPr/>
        </p:nvSpPr>
        <p:spPr>
          <a:xfrm>
            <a:off x="809627" y="2363943"/>
            <a:ext cx="429577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Segoe UI Semibold" panose="020B0702040204020203" pitchFamily="34" charset="0"/>
                <a:cs typeface="Times New Roman" panose="02020603050405020304" pitchFamily="18" charset="0"/>
              </a:rPr>
              <a:t>Федеральная государственная информационная система ценообразования в строительстве (ФГИС ЦС)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50180" y="1447400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809627" y="4536694"/>
            <a:ext cx="4448173" cy="746506"/>
          </a:xfrm>
          <a:prstGeom prst="rect">
            <a:avLst/>
          </a:prstGeom>
          <a:solidFill>
            <a:srgbClr val="7031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689856" y="4420230"/>
            <a:ext cx="5841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indent="-444500">
              <a:spcBef>
                <a:spcPts val="1800"/>
              </a:spcBef>
              <a:buClr>
                <a:srgbClr val="7031A0"/>
              </a:buClr>
              <a:buFont typeface="Segoe UI" panose="020B0502040204020203" pitchFamily="34" charset="0"/>
              <a:buChar char="▼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федеральное автономное учреждение «Главное управление государственной экспертизы» (ФАУ «Главгосэкспертиза России»)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1D15689B-7022-4627-9B09-B4A50DEBDBFB}"/>
              </a:ext>
            </a:extLst>
          </p:cNvPr>
          <p:cNvSpPr/>
          <p:nvPr/>
        </p:nvSpPr>
        <p:spPr>
          <a:xfrm>
            <a:off x="809627" y="4713620"/>
            <a:ext cx="42957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Segoe UI Semibold" panose="020B0702040204020203" pitchFamily="34" charset="0"/>
                <a:cs typeface="Times New Roman" panose="02020603050405020304" pitchFamily="18" charset="0"/>
              </a:rPr>
              <a:t>Оператор ФГИС ЦС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05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8D0743D8-23D7-4090-AD1D-A38E76A5F03C}"/>
              </a:ext>
            </a:extLst>
          </p:cNvPr>
          <p:cNvPicPr/>
          <p:nvPr/>
        </p:nvPicPr>
        <p:blipFill rotWithShape="1">
          <a:blip r:embed="rId2"/>
          <a:srcRect l="-911" t="4813" r="-1" b="40962"/>
          <a:stretch/>
        </p:blipFill>
        <p:spPr>
          <a:xfrm>
            <a:off x="396478" y="285259"/>
            <a:ext cx="8550325" cy="2277771"/>
          </a:xfrm>
          <a:prstGeom prst="rect">
            <a:avLst/>
          </a:prstGeom>
          <a:effectLst>
            <a:outerShdw blurRad="266700" dir="1320000" sx="88000" sy="88000" algn="tl" rotWithShape="0">
              <a:prstClr val="black">
                <a:alpha val="30000"/>
              </a:prstClr>
            </a:outerShdw>
          </a:effectLst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5BF7D1F-4841-4F39-9052-F893C1F09AA2}"/>
              </a:ext>
            </a:extLst>
          </p:cNvPr>
          <p:cNvPicPr/>
          <p:nvPr/>
        </p:nvPicPr>
        <p:blipFill rotWithShape="1">
          <a:blip r:embed="rId3"/>
          <a:srcRect l="1213" t="4519"/>
          <a:stretch/>
        </p:blipFill>
        <p:spPr>
          <a:xfrm>
            <a:off x="2284165" y="2178687"/>
            <a:ext cx="9583542" cy="4249581"/>
          </a:xfrm>
          <a:prstGeom prst="rect">
            <a:avLst/>
          </a:prstGeom>
          <a:effectLst>
            <a:outerShdw blurRad="203200" dir="2700000" algn="tl" rotWithShape="0">
              <a:prstClr val="black">
                <a:alpha val="25000"/>
              </a:prstClr>
            </a:outerShdw>
          </a:effec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88F6024E-7512-4DCD-A70D-59FC06AFB4FF}"/>
              </a:ext>
            </a:extLst>
          </p:cNvPr>
          <p:cNvSpPr txBox="1"/>
          <p:nvPr/>
        </p:nvSpPr>
        <p:spPr>
          <a:xfrm>
            <a:off x="1447882" y="285259"/>
            <a:ext cx="3223758" cy="461665"/>
          </a:xfrm>
          <a:prstGeom prst="rect">
            <a:avLst/>
          </a:prstGeom>
          <a:solidFill>
            <a:schemeClr val="bg2"/>
          </a:solidFill>
          <a:effectLst>
            <a:outerShdw blurRad="266700" dist="38100" dir="2700000" algn="tl" rotWithShape="0">
              <a:schemeClr val="tx1">
                <a:alpha val="22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2658A4"/>
                </a:solidFill>
                <a:latin typeface="Segoe UI Semibold" panose="020B0702040204020203" pitchFamily="34" charset="0"/>
                <a:cs typeface="Calibri" panose="020F0502020204030204" pitchFamily="34" charset="0"/>
              </a:rPr>
              <a:t>fgiscs.minstroyrf.ru</a:t>
            </a:r>
          </a:p>
        </p:txBody>
      </p:sp>
    </p:spTree>
    <p:extLst>
      <p:ext uri="{BB962C8B-B14F-4D97-AF65-F5344CB8AC3E}">
        <p14:creationId xmlns:p14="http://schemas.microsoft.com/office/powerpoint/2010/main" val="413759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/>
          <p:cNvSpPr/>
          <p:nvPr/>
        </p:nvSpPr>
        <p:spPr>
          <a:xfrm>
            <a:off x="7360307" y="1285697"/>
            <a:ext cx="3502688" cy="1110413"/>
          </a:xfrm>
          <a:prstGeom prst="rect">
            <a:avLst/>
          </a:prstGeom>
          <a:solidFill>
            <a:srgbClr val="7031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1263559" y="1285697"/>
            <a:ext cx="3294743" cy="1110414"/>
          </a:xfrm>
          <a:prstGeom prst="rect">
            <a:avLst/>
          </a:prstGeom>
          <a:solidFill>
            <a:srgbClr val="21B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EF59742C-B011-4403-979D-1D658707CA82}"/>
              </a:ext>
            </a:extLst>
          </p:cNvPr>
          <p:cNvSpPr/>
          <p:nvPr/>
        </p:nvSpPr>
        <p:spPr>
          <a:xfrm>
            <a:off x="1749876" y="3750445"/>
            <a:ext cx="8460940" cy="1264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1125"/>
              </a:spcBef>
              <a:spcAft>
                <a:spcPts val="1125"/>
              </a:spcAft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Появился новый пункт постановления: «Министерству транспорта Российской Федерации до 1 января 2019 г. обеспечить формирование перечня юридических лиц, осуществляющих перевозку строительных материалов, изделий, конструкций, оборудования, машин и механизмов автомобильным транспортом».</a:t>
            </a:r>
          </a:p>
        </p:txBody>
      </p:sp>
      <p:sp>
        <p:nvSpPr>
          <p:cNvPr id="27" name="Заголовок 6">
            <a:extLst>
              <a:ext uri="{FF2B5EF4-FFF2-40B4-BE49-F238E27FC236}">
                <a16:creationId xmlns:a16="http://schemas.microsoft.com/office/drawing/2014/main" id="{EC4F7F5E-AB8F-43A5-9E57-B92C6851F693}"/>
              </a:ext>
            </a:extLst>
          </p:cNvPr>
          <p:cNvSpPr txBox="1">
            <a:spLocks/>
          </p:cNvSpPr>
          <p:nvPr/>
        </p:nvSpPr>
        <p:spPr>
          <a:xfrm>
            <a:off x="1577467" y="1374218"/>
            <a:ext cx="2695382" cy="102189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dirty="0">
                <a:solidFill>
                  <a:schemeClr val="bg1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Индексно-базисный метод </a:t>
            </a:r>
          </a:p>
        </p:txBody>
      </p:sp>
      <p:sp>
        <p:nvSpPr>
          <p:cNvPr id="37" name="Заголовок 6">
            <a:extLst>
              <a:ext uri="{FF2B5EF4-FFF2-40B4-BE49-F238E27FC236}">
                <a16:creationId xmlns:a16="http://schemas.microsoft.com/office/drawing/2014/main" id="{5E7266CD-D354-4D3B-904C-535C183832E6}"/>
              </a:ext>
            </a:extLst>
          </p:cNvPr>
          <p:cNvSpPr txBox="1">
            <a:spLocks/>
          </p:cNvSpPr>
          <p:nvPr/>
        </p:nvSpPr>
        <p:spPr>
          <a:xfrm>
            <a:off x="7763960" y="1577796"/>
            <a:ext cx="2695382" cy="5262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dirty="0">
                <a:solidFill>
                  <a:schemeClr val="bg1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Ресурсный метод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6EC62DC-9825-412F-B516-C47DC064CA2F}"/>
              </a:ext>
            </a:extLst>
          </p:cNvPr>
          <p:cNvSpPr txBox="1"/>
          <p:nvPr/>
        </p:nvSpPr>
        <p:spPr>
          <a:xfrm>
            <a:off x="5171091" y="2065589"/>
            <a:ext cx="1576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4F4F4F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2019 год</a:t>
            </a:r>
          </a:p>
        </p:txBody>
      </p:sp>
      <p:cxnSp>
        <p:nvCxnSpPr>
          <p:cNvPr id="42" name="Прямая со стрелкой 41"/>
          <p:cNvCxnSpPr/>
          <p:nvPr/>
        </p:nvCxnSpPr>
        <p:spPr>
          <a:xfrm flipV="1">
            <a:off x="5486671" y="1717899"/>
            <a:ext cx="945268" cy="428"/>
          </a:xfrm>
          <a:prstGeom prst="straightConnector1">
            <a:avLst/>
          </a:prstGeom>
          <a:ln w="34925">
            <a:solidFill>
              <a:srgbClr val="4F4F4F"/>
            </a:solidFill>
            <a:prstDash val="soli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F7CE4BE5-C40A-4C78-AA76-119FC22CD394}"/>
              </a:ext>
            </a:extLst>
          </p:cNvPr>
          <p:cNvSpPr/>
          <p:nvPr/>
        </p:nvSpPr>
        <p:spPr>
          <a:xfrm>
            <a:off x="1263559" y="6001836"/>
            <a:ext cx="94335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Правовое основание: постановление Правительства Российской Федерации от 27 апреля 2018 г. N 514 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31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Шестиугольник 34"/>
          <p:cNvSpPr/>
          <p:nvPr/>
        </p:nvSpPr>
        <p:spPr>
          <a:xfrm rot="5400000">
            <a:off x="7674525" y="865137"/>
            <a:ext cx="2146804" cy="1901279"/>
          </a:xfrm>
          <a:prstGeom prst="hexagon">
            <a:avLst/>
          </a:prstGeom>
          <a:solidFill>
            <a:srgbClr val="2658A4"/>
          </a:solidFill>
          <a:ln w="603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240" y="1362089"/>
            <a:ext cx="907374" cy="90737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831272" y="3192235"/>
            <a:ext cx="38333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dirty="0">
                <a:solidFill>
                  <a:srgbClr val="1963A0"/>
                </a:solidFill>
                <a:latin typeface="Segoe UI Semibold" panose="020B07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Капитальный ремонт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79578" y="3192234"/>
            <a:ext cx="26050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1963A0"/>
                </a:solidFill>
                <a:latin typeface="Segoe UI Semibold" panose="020B07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Текущий ремонт</a:t>
            </a:r>
          </a:p>
        </p:txBody>
      </p:sp>
      <p:sp>
        <p:nvSpPr>
          <p:cNvPr id="16" name="Шестиугольник 15"/>
          <p:cNvSpPr/>
          <p:nvPr/>
        </p:nvSpPr>
        <p:spPr>
          <a:xfrm rot="5400000">
            <a:off x="1664724" y="865137"/>
            <a:ext cx="2146804" cy="1901279"/>
          </a:xfrm>
          <a:prstGeom prst="hexagon">
            <a:avLst/>
          </a:prstGeom>
          <a:solidFill>
            <a:srgbClr val="7031A0"/>
          </a:solidFill>
          <a:ln w="603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33" y="1429583"/>
            <a:ext cx="772385" cy="772385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B679BD22-2473-4012-A6E1-FFC9945489B2}"/>
              </a:ext>
            </a:extLst>
          </p:cNvPr>
          <p:cNvSpPr/>
          <p:nvPr/>
        </p:nvSpPr>
        <p:spPr>
          <a:xfrm>
            <a:off x="1479578" y="3846887"/>
            <a:ext cx="459102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Calibri" panose="020F0502020204030204" pitchFamily="34" charset="0"/>
                <a:cs typeface="Calibri" panose="020F0502020204030204" pitchFamily="34" charset="0"/>
              </a:rPr>
              <a:t>устранение мелких неисправностей, выявляемых в ходе повседневной эксплуатации основного средства, при котором объект практически не выбывает из эксплуатации, технические характеристики не меняются, </a:t>
            </a:r>
          </a:p>
          <a:p>
            <a:r>
              <a:rPr lang="ru-RU" sz="1400" dirty="0">
                <a:latin typeface="Calibri" panose="020F0502020204030204" pitchFamily="34" charset="0"/>
                <a:cs typeface="Calibri" panose="020F0502020204030204" pitchFamily="34" charset="0"/>
              </a:rPr>
              <a:t>работы по систематическому и своевременному предохранению основных средств от преждевременного износа путем проведения профилактических мероприятий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B679BD22-2473-4012-A6E1-FFC9945489B2}"/>
              </a:ext>
            </a:extLst>
          </p:cNvPr>
          <p:cNvSpPr/>
          <p:nvPr/>
        </p:nvSpPr>
        <p:spPr>
          <a:xfrm>
            <a:off x="7105678" y="3846887"/>
            <a:ext cx="38049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Calibri" panose="020F0502020204030204" pitchFamily="34" charset="0"/>
                <a:cs typeface="Calibri" panose="020F0502020204030204" pitchFamily="34" charset="0"/>
              </a:rPr>
              <a:t>восстановление утраченных первоначальных технических характеристик объекта в целом, при этом основные технико-экономические показатели остаются неизменными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F7CE4BE5-C40A-4C78-AA76-119FC22CD394}"/>
              </a:ext>
            </a:extLst>
          </p:cNvPr>
          <p:cNvSpPr/>
          <p:nvPr/>
        </p:nvSpPr>
        <p:spPr>
          <a:xfrm>
            <a:off x="1479578" y="6145037"/>
            <a:ext cx="79208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Правовое основание: письмо Минстроя России от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27.02.2018 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№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7026-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АС/08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21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2241776" y="1885112"/>
            <a:ext cx="6998871" cy="417346"/>
          </a:xfrm>
          <a:prstGeom prst="rect">
            <a:avLst/>
          </a:prstGeom>
          <a:solidFill>
            <a:srgbClr val="21B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522523" y="446502"/>
            <a:ext cx="7123814" cy="4801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3000">
                <a:solidFill>
                  <a:schemeClr val="accent1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sz="2800" dirty="0">
                <a:solidFill>
                  <a:srgbClr val="1963A0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Предназначение системы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3906430" y="1182514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34647" y="2810424"/>
            <a:ext cx="2689553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indent="-444500">
              <a:spcBef>
                <a:spcPts val="1800"/>
              </a:spcBef>
              <a:buClr>
                <a:srgbClr val="21B8D1"/>
              </a:buClr>
              <a:buFont typeface="Segoe UI" panose="020B0502040204020203" pitchFamily="34" charset="0"/>
              <a:buChar char="▼"/>
            </a:pP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о строительных ресурсах, включенных в классификатор строительных ресурсов</a:t>
            </a:r>
          </a:p>
          <a:p>
            <a:pPr marL="444500" indent="-444500">
              <a:spcBef>
                <a:spcPts val="1800"/>
              </a:spcBef>
              <a:buClr>
                <a:srgbClr val="21B8D1"/>
              </a:buClr>
              <a:buFont typeface="Segoe UI" panose="020B0502040204020203" pitchFamily="34" charset="0"/>
              <a:buChar char="▼"/>
            </a:pP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о реестре производителей, поставщиков услуг с отображением по субъектам Российской Федерации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652097" y="1919379"/>
            <a:ext cx="6178230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fontAlgn="base">
              <a:lnSpc>
                <a:spcPts val="1950"/>
              </a:lnSpc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Segoe UI Semibold" panose="020B0702040204020203" pitchFamily="34" charset="0"/>
                <a:cs typeface="Times New Roman" panose="02020603050405020304" pitchFamily="18" charset="0"/>
              </a:rPr>
              <a:t>ФГИС ЦС открывает доступ к просмотру информации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40943" y="2810424"/>
            <a:ext cx="2611691" cy="2548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indent="-444500">
              <a:spcBef>
                <a:spcPts val="1800"/>
              </a:spcBef>
              <a:buClr>
                <a:srgbClr val="21B8D1"/>
              </a:buClr>
              <a:buFont typeface="Segoe UI" panose="020B0502040204020203" pitchFamily="34" charset="0"/>
              <a:buChar char="▼"/>
            </a:pP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об актуальных сметных ценах на материалы, изделия, конструкции, оборудование и эксплуатацию машин и механизмов с отображением по субъектам Российской Федерации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84430" y="2810424"/>
            <a:ext cx="261169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indent="-444500">
              <a:spcBef>
                <a:spcPts val="1800"/>
              </a:spcBef>
              <a:buClr>
                <a:srgbClr val="21B8D1"/>
              </a:buClr>
              <a:buFont typeface="Segoe UI" panose="020B0502040204020203" pitchFamily="34" charset="0"/>
              <a:buChar char="▼"/>
            </a:pP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об актуальных сметных нормативах, в том числе сметных нормах и методиках применения сметных норм и сметных цен строительных ресурсов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967617" y="2810424"/>
            <a:ext cx="2611691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indent="-444500">
              <a:spcBef>
                <a:spcPts val="1800"/>
              </a:spcBef>
              <a:buClr>
                <a:srgbClr val="21B8D1"/>
              </a:buClr>
              <a:buFont typeface="Segoe UI" panose="020B0502040204020203" pitchFamily="34" charset="0"/>
              <a:buChar char="▼"/>
            </a:pP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Федерального реестра сметных нормативов; </a:t>
            </a:r>
          </a:p>
          <a:p>
            <a:pPr marL="444500" indent="-444500">
              <a:spcBef>
                <a:spcPts val="1800"/>
              </a:spcBef>
              <a:buClr>
                <a:srgbClr val="21B8D1"/>
              </a:buClr>
              <a:buFont typeface="Segoe UI" panose="020B0502040204020203" pitchFamily="34" charset="0"/>
              <a:buChar char="▼"/>
            </a:pP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о ценах строительных ресурсов;</a:t>
            </a: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951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4523" y="562002"/>
            <a:ext cx="4017977" cy="7571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3000">
                <a:solidFill>
                  <a:schemeClr val="accent1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sz="2400" dirty="0">
                <a:solidFill>
                  <a:srgbClr val="1963A0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Классификатор строительных ресурсов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744523" y="1512714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599223" y="562002"/>
            <a:ext cx="4017977" cy="7571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3000">
                <a:solidFill>
                  <a:schemeClr val="accent1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sz="2400" dirty="0">
                <a:solidFill>
                  <a:srgbClr val="1963A0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Количество </a:t>
            </a:r>
            <a:br>
              <a:rPr lang="ru-RU" sz="2400" dirty="0">
                <a:solidFill>
                  <a:srgbClr val="1963A0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</a:br>
            <a:r>
              <a:rPr lang="ru-RU" sz="2400" dirty="0">
                <a:solidFill>
                  <a:srgbClr val="1963A0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юридических лиц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599223" y="1512714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Объект 4">
            <a:extLst>
              <a:ext uri="{FF2B5EF4-FFF2-40B4-BE49-F238E27FC236}">
                <a16:creationId xmlns:a16="http://schemas.microsoft.com/office/drawing/2014/main" id="{1578C45F-0D05-422E-B11C-00B9D3D520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642" t="11178" r="25237" b="27473"/>
          <a:stretch/>
        </p:blipFill>
        <p:spPr>
          <a:xfrm>
            <a:off x="659534" y="2129465"/>
            <a:ext cx="4525978" cy="37973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F450392-1787-4A85-B96E-E57D7E9D93E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9733"/>
          <a:stretch/>
        </p:blipFill>
        <p:spPr>
          <a:xfrm>
            <a:off x="6192723" y="2129465"/>
            <a:ext cx="4762500" cy="3822700"/>
          </a:xfrm>
          <a:prstGeom prst="rect">
            <a:avLst/>
          </a:prstGeom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69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79058" y="4010247"/>
            <a:ext cx="5037665" cy="14732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2658A4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Законодательные инициативы</a:t>
            </a:r>
          </a:p>
        </p:txBody>
      </p:sp>
    </p:spTree>
    <p:extLst>
      <p:ext uri="{BB962C8B-B14F-4D97-AF65-F5344CB8AC3E}">
        <p14:creationId xmlns:p14="http://schemas.microsoft.com/office/powerpoint/2010/main" val="89830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4523" y="728201"/>
            <a:ext cx="5401096" cy="42473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3000">
                <a:solidFill>
                  <a:schemeClr val="accent1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sz="2400" dirty="0">
                <a:solidFill>
                  <a:srgbClr val="1963A0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Законодательная инициатива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44523" y="1480816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932568" y="2230368"/>
            <a:ext cx="6591942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Расширение оснований для обжалования действий органов власти в антимонопольном органе по «ускоренной» процедуре: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02763" y="3228856"/>
            <a:ext cx="4930901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indent="-444500">
              <a:spcBef>
                <a:spcPts val="1800"/>
              </a:spcBef>
              <a:buClr>
                <a:srgbClr val="21B8D1"/>
              </a:buClr>
              <a:buFont typeface="Segoe UI" panose="020B0502040204020203" pitchFamily="34" charset="0"/>
              <a:buChar char="▼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незаконный отказ органом власти в приеме документов и заявлений</a:t>
            </a:r>
          </a:p>
          <a:p>
            <a:pPr marL="444500" indent="-444500">
              <a:spcBef>
                <a:spcPts val="1800"/>
              </a:spcBef>
              <a:buClr>
                <a:srgbClr val="21B8D1"/>
              </a:buClr>
              <a:buFont typeface="Segoe UI" panose="020B0502040204020203" pitchFamily="34" charset="0"/>
              <a:buChar char="▼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предъявление им к заявителю и его документам незаконных требований.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7CE4BE5-C40A-4C78-AA76-119FC22CD394}"/>
              </a:ext>
            </a:extLst>
          </p:cNvPr>
          <p:cNvSpPr/>
          <p:nvPr/>
        </p:nvSpPr>
        <p:spPr>
          <a:xfrm>
            <a:off x="744523" y="6065336"/>
            <a:ext cx="94335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Правовое основание: законопроект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ФАС России, портал regulation.gov.ru </a:t>
            </a:r>
          </a:p>
        </p:txBody>
      </p:sp>
      <p:sp>
        <p:nvSpPr>
          <p:cNvPr id="9" name="Шестиугольник 8"/>
          <p:cNvSpPr/>
          <p:nvPr/>
        </p:nvSpPr>
        <p:spPr>
          <a:xfrm rot="5400000">
            <a:off x="8257314" y="2037854"/>
            <a:ext cx="3014889" cy="2670082"/>
          </a:xfrm>
          <a:prstGeom prst="hexagon">
            <a:avLst/>
          </a:prstGeom>
          <a:solidFill>
            <a:srgbClr val="7031A0"/>
          </a:solidFill>
          <a:ln w="603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1636" y="2527300"/>
            <a:ext cx="1640514" cy="1536700"/>
          </a:xfrm>
          <a:prstGeom prst="rect">
            <a:avLst/>
          </a:prstGeom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309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4523" y="728201"/>
            <a:ext cx="5401096" cy="42473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3000">
                <a:solidFill>
                  <a:schemeClr val="accent1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sz="2400" dirty="0">
                <a:solidFill>
                  <a:srgbClr val="1963A0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Законодательная инициатива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44523" y="1480816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301163" y="2201056"/>
            <a:ext cx="6229937" cy="281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indent="-444500">
              <a:spcBef>
                <a:spcPts val="1800"/>
              </a:spcBef>
              <a:buClr>
                <a:srgbClr val="21B8D1"/>
              </a:buClr>
              <a:buFont typeface="Segoe UI" panose="020B0502040204020203" pitchFamily="34" charset="0"/>
              <a:buChar char="▼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Дополнение Перечня направлениями деятельности экспертов в части ценообразования и сметного нормирования и направлен на устранение проблемы, связанной с отсутствием правового статуса у экспертов, осуществляющих экспертизу проектно-сметной документации в части проверки достоверности определения сметной стоимости. </a:t>
            </a:r>
          </a:p>
          <a:p>
            <a:pPr marL="444500" indent="-444500">
              <a:spcBef>
                <a:spcPts val="1800"/>
              </a:spcBef>
              <a:buClr>
                <a:srgbClr val="21B8D1"/>
              </a:buClr>
              <a:buFont typeface="Segoe UI" panose="020B0502040204020203" pitchFamily="34" charset="0"/>
              <a:buChar char="▼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Вступление приказа в законную силу планируется</a:t>
            </a:r>
            <a:b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 1 января 2019 года.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7CE4BE5-C40A-4C78-AA76-119FC22CD394}"/>
              </a:ext>
            </a:extLst>
          </p:cNvPr>
          <p:cNvSpPr/>
          <p:nvPr/>
        </p:nvSpPr>
        <p:spPr>
          <a:xfrm>
            <a:off x="833423" y="6065335"/>
            <a:ext cx="94335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Правовое основание: проект приказа Минстроя России, портал regulation.gov.ru </a:t>
            </a:r>
          </a:p>
        </p:txBody>
      </p:sp>
      <p:sp>
        <p:nvSpPr>
          <p:cNvPr id="9" name="Шестиугольник 8"/>
          <p:cNvSpPr/>
          <p:nvPr/>
        </p:nvSpPr>
        <p:spPr>
          <a:xfrm rot="5400000">
            <a:off x="8257314" y="2037854"/>
            <a:ext cx="3014889" cy="2670082"/>
          </a:xfrm>
          <a:prstGeom prst="hexagon">
            <a:avLst/>
          </a:prstGeom>
          <a:solidFill>
            <a:srgbClr val="21B8D1"/>
          </a:solidFill>
          <a:ln w="603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1636" y="2527300"/>
            <a:ext cx="1640514" cy="153670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99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44523" y="728201"/>
            <a:ext cx="5401096" cy="42473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3000">
                <a:solidFill>
                  <a:schemeClr val="accent1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sz="2400" dirty="0">
                <a:solidFill>
                  <a:srgbClr val="1963A0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Законодательная инициатива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44523" y="1480816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953062" y="1966726"/>
            <a:ext cx="6591942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Совершенствование нормативно-правового регулирования случаев изменения существенного условия контракта в части: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6384" y="3088281"/>
            <a:ext cx="4930901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indent="-444500">
              <a:spcBef>
                <a:spcPts val="1800"/>
              </a:spcBef>
              <a:buClr>
                <a:srgbClr val="21B8D1"/>
              </a:buClr>
              <a:buFont typeface="Segoe UI" panose="020B0502040204020203" pitchFamily="34" charset="0"/>
              <a:buChar char="▼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продления срока исполнения обязательств поставщиком, подрядчиком, исполнителем при наступлении обстоятельств непреодолимой силы, </a:t>
            </a:r>
          </a:p>
          <a:p>
            <a:pPr marL="444500" indent="-444500">
              <a:spcBef>
                <a:spcPts val="1800"/>
              </a:spcBef>
              <a:buClr>
                <a:srgbClr val="21B8D1"/>
              </a:buClr>
              <a:buFont typeface="Segoe UI" panose="020B0502040204020203" pitchFamily="34" charset="0"/>
              <a:buChar char="▼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при возникновении непредвиденных обстоятельств после заключения контракта на выполнение работ по строительству.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7CE4BE5-C40A-4C78-AA76-119FC22CD394}"/>
              </a:ext>
            </a:extLst>
          </p:cNvPr>
          <p:cNvSpPr/>
          <p:nvPr/>
        </p:nvSpPr>
        <p:spPr>
          <a:xfrm>
            <a:off x="744523" y="6065336"/>
            <a:ext cx="94335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Правовое основание: законопроект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Минфина России, портал regulation.gov.ru </a:t>
            </a:r>
          </a:p>
        </p:txBody>
      </p:sp>
      <p:sp>
        <p:nvSpPr>
          <p:cNvPr id="9" name="Шестиугольник 8"/>
          <p:cNvSpPr/>
          <p:nvPr/>
        </p:nvSpPr>
        <p:spPr>
          <a:xfrm rot="5400000">
            <a:off x="8257314" y="2037854"/>
            <a:ext cx="3014889" cy="2670082"/>
          </a:xfrm>
          <a:prstGeom prst="hexagon">
            <a:avLst/>
          </a:prstGeom>
          <a:solidFill>
            <a:srgbClr val="7031A0"/>
          </a:solidFill>
          <a:ln w="603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1636" y="2527300"/>
            <a:ext cx="1640514" cy="1536700"/>
          </a:xfrm>
          <a:prstGeom prst="rect">
            <a:avLst/>
          </a:prstGeom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216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95647" y="1113404"/>
            <a:ext cx="84801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A5CAC"/>
                </a:solidFill>
                <a:latin typeface="Segoe UI Semibold" panose="020B0702040204020203" pitchFamily="34" charset="0"/>
                <a:ea typeface="Roboto Lt" pitchFamily="2" charset="0"/>
                <a:cs typeface="Segoe UI" panose="020B0502040204020203" pitchFamily="34" charset="0"/>
              </a:rPr>
              <a:t>Благодарим за внимание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95646" y="3594273"/>
            <a:ext cx="6095300" cy="225494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Начальник отдела методологической работы АО «ЭТС» Аппба Светлана Владимировна</a:t>
            </a:r>
          </a:p>
          <a:p>
            <a:endParaRPr lang="ru-RU" sz="18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+7-91</a:t>
            </a:r>
            <a:r>
              <a:rPr lang="ru-RU" sz="18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</a:t>
            </a:r>
            <a:r>
              <a:rPr lang="en-US" sz="18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-</a:t>
            </a:r>
            <a:r>
              <a:rPr lang="ru-RU" sz="18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168</a:t>
            </a:r>
            <a:r>
              <a:rPr lang="en-US" sz="18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-</a:t>
            </a:r>
            <a:r>
              <a:rPr lang="ru-RU" sz="18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90</a:t>
            </a:r>
            <a:r>
              <a:rPr lang="en-US" sz="18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-</a:t>
            </a:r>
            <a:r>
              <a:rPr lang="ru-RU" sz="18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81</a:t>
            </a:r>
            <a:endParaRPr lang="en-US" sz="18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appba@etpz</a:t>
            </a:r>
            <a:r>
              <a:rPr lang="en-US" sz="180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.ru</a:t>
            </a:r>
            <a:endParaRPr lang="en-US" sz="18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Прямоугольник 5"/>
          <p:cNvSpPr>
            <a:spLocks noChangeArrowheads="1"/>
          </p:cNvSpPr>
          <p:nvPr/>
        </p:nvSpPr>
        <p:spPr bwMode="auto">
          <a:xfrm>
            <a:off x="595647" y="2507877"/>
            <a:ext cx="2014204" cy="710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513"/>
              </a:spcAft>
              <a:buFontTx/>
              <a:buNone/>
            </a:pPr>
            <a:r>
              <a:rPr kumimoji="0" lang="en-US" altLang="ru-RU" sz="1800" dirty="0" err="1">
                <a:latin typeface="Segoe UI" panose="020B0502040204020203" pitchFamily="34" charset="0"/>
                <a:cs typeface="Segoe UI" panose="020B0502040204020203" pitchFamily="34" charset="0"/>
              </a:rPr>
              <a:t>etp</a:t>
            </a:r>
            <a:r>
              <a:rPr kumimoji="0" lang="en-US" altLang="ru-RU" sz="1800" dirty="0">
                <a:latin typeface="Segoe UI" panose="020B0502040204020203" pitchFamily="34" charset="0"/>
                <a:cs typeface="Segoe UI" panose="020B0502040204020203" pitchFamily="34" charset="0"/>
              </a:rPr>
              <a:t>-</a:t>
            </a:r>
            <a:r>
              <a:rPr kumimoji="0" lang="fr-CA" altLang="ru-RU" sz="1800" dirty="0">
                <a:latin typeface="Segoe UI" panose="020B0502040204020203" pitchFamily="34" charset="0"/>
                <a:cs typeface="Segoe UI" panose="020B0502040204020203" pitchFamily="34" charset="0"/>
              </a:rPr>
              <a:t>ets</a:t>
            </a:r>
            <a:r>
              <a:rPr kumimoji="0" lang="en-US" altLang="ru-RU" sz="1800" dirty="0">
                <a:latin typeface="Segoe UI" panose="020B0502040204020203" pitchFamily="34" charset="0"/>
                <a:cs typeface="Segoe UI" panose="020B0502040204020203" pitchFamily="34" charset="0"/>
              </a:rPr>
              <a:t>.ru</a:t>
            </a:r>
            <a:endParaRPr kumimoji="0" lang="ru-RU" altLang="ru-RU" sz="1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eaLnBrk="1" hangingPunct="1">
              <a:spcBef>
                <a:spcPct val="0"/>
              </a:spcBef>
              <a:spcAft>
                <a:spcPts val="513"/>
              </a:spcAft>
              <a:buFontTx/>
              <a:buNone/>
            </a:pPr>
            <a:r>
              <a:rPr kumimoji="0" lang="ru-RU" altLang="ru-RU" sz="1800" dirty="0">
                <a:latin typeface="Segoe UI" panose="020B0502040204020203" pitchFamily="34" charset="0"/>
                <a:cs typeface="Segoe UI" panose="020B0502040204020203" pitchFamily="34" charset="0"/>
              </a:rPr>
              <a:t>8 800 </a:t>
            </a:r>
            <a:r>
              <a:rPr kumimoji="0" lang="en-US" altLang="ru-RU" sz="1800" dirty="0">
                <a:latin typeface="Segoe UI" panose="020B0502040204020203" pitchFamily="34" charset="0"/>
                <a:cs typeface="Segoe UI" panose="020B0502040204020203" pitchFamily="34" charset="0"/>
              </a:rPr>
              <a:t>707</a:t>
            </a:r>
            <a:r>
              <a:rPr kumimoji="0" lang="ru-RU" altLang="ru-RU" sz="18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kumimoji="0" lang="en-US" altLang="ru-RU" sz="1800" dirty="0">
                <a:latin typeface="Segoe UI" panose="020B0502040204020203" pitchFamily="34" charset="0"/>
                <a:cs typeface="Segoe UI" panose="020B0502040204020203" pitchFamily="34" charset="0"/>
              </a:rPr>
              <a:t>15</a:t>
            </a:r>
            <a:r>
              <a:rPr kumimoji="0" lang="ru-RU" altLang="ru-RU" sz="18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kumimoji="0" lang="en-US" altLang="ru-RU" sz="1800" dirty="0">
                <a:latin typeface="Segoe UI" panose="020B0502040204020203" pitchFamily="34" charset="0"/>
                <a:cs typeface="Segoe UI" panose="020B0502040204020203" pitchFamily="34" charset="0"/>
              </a:rPr>
              <a:t>07</a:t>
            </a:r>
            <a:endParaRPr kumimoji="0" lang="ru-RU" altLang="ru-RU" sz="18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635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414" y="604777"/>
            <a:ext cx="6895585" cy="4801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3000">
                <a:solidFill>
                  <a:schemeClr val="accent1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sz="2800" dirty="0">
                <a:solidFill>
                  <a:srgbClr val="1963A0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Текущий или капитальный?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531414" y="1368398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206433" y="4351623"/>
            <a:ext cx="20153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rgbClr val="1963A0"/>
                </a:solidFill>
                <a:latin typeface="Segoe UI Semibold" panose="020B07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Благоустройство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1417365" y="2425357"/>
            <a:ext cx="1593496" cy="1799275"/>
            <a:chOff x="1628297" y="2647375"/>
            <a:chExt cx="1171919" cy="1323257"/>
          </a:xfrm>
        </p:grpSpPr>
        <p:sp>
          <p:nvSpPr>
            <p:cNvPr id="6" name="Шестиугольник 5"/>
            <p:cNvSpPr/>
            <p:nvPr/>
          </p:nvSpPr>
          <p:spPr>
            <a:xfrm rot="5400000">
              <a:off x="1552628" y="2723044"/>
              <a:ext cx="1323257" cy="1171919"/>
            </a:xfrm>
            <a:prstGeom prst="hexagon">
              <a:avLst/>
            </a:prstGeom>
            <a:solidFill>
              <a:srgbClr val="7031A0"/>
            </a:solidFill>
            <a:ln w="603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sz="1463"/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747" y="2835342"/>
              <a:ext cx="812733" cy="812733"/>
            </a:xfrm>
            <a:prstGeom prst="rect">
              <a:avLst/>
            </a:prstGeom>
          </p:spPr>
        </p:pic>
      </p:grpSp>
      <p:sp>
        <p:nvSpPr>
          <p:cNvPr id="9" name="Прямоугольник 8"/>
          <p:cNvSpPr/>
          <p:nvPr/>
        </p:nvSpPr>
        <p:spPr>
          <a:xfrm>
            <a:off x="4732797" y="4351623"/>
            <a:ext cx="2087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>
                <a:solidFill>
                  <a:srgbClr val="1963A0"/>
                </a:solidFill>
                <a:latin typeface="Segoe UI Semibold" panose="020B07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Расчистка водных объектов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4979858" y="2425357"/>
            <a:ext cx="1593496" cy="1799275"/>
            <a:chOff x="5190647" y="2647375"/>
            <a:chExt cx="1171919" cy="1323257"/>
          </a:xfrm>
        </p:grpSpPr>
        <p:sp>
          <p:nvSpPr>
            <p:cNvPr id="10" name="Шестиугольник 9"/>
            <p:cNvSpPr/>
            <p:nvPr/>
          </p:nvSpPr>
          <p:spPr>
            <a:xfrm rot="5400000">
              <a:off x="5114978" y="2723044"/>
              <a:ext cx="1323257" cy="1171919"/>
            </a:xfrm>
            <a:prstGeom prst="hexagon">
              <a:avLst/>
            </a:prstGeom>
            <a:solidFill>
              <a:srgbClr val="21B8D1"/>
            </a:solidFill>
            <a:ln w="603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sz="1463"/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1494" y="2835342"/>
              <a:ext cx="901030" cy="901030"/>
            </a:xfrm>
            <a:prstGeom prst="rect">
              <a:avLst/>
            </a:prstGeom>
          </p:spPr>
        </p:pic>
      </p:grpSp>
      <p:sp>
        <p:nvSpPr>
          <p:cNvPr id="14" name="Прямоугольник 13"/>
          <p:cNvSpPr/>
          <p:nvPr/>
        </p:nvSpPr>
        <p:spPr>
          <a:xfrm>
            <a:off x="8550298" y="4351623"/>
            <a:ext cx="2277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 err="1">
                <a:solidFill>
                  <a:srgbClr val="1963A0"/>
                </a:solidFill>
                <a:latin typeface="Segoe UI Semibold" panose="020B07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Берегоукрепление</a:t>
            </a:r>
            <a:endParaRPr lang="ru-RU" dirty="0">
              <a:solidFill>
                <a:srgbClr val="1963A0"/>
              </a:solidFill>
              <a:latin typeface="Segoe UI Semibold" panose="020B07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8892466" y="2425357"/>
            <a:ext cx="1593496" cy="1799275"/>
            <a:chOff x="9103594" y="2647375"/>
            <a:chExt cx="1171919" cy="1323257"/>
          </a:xfrm>
        </p:grpSpPr>
        <p:sp>
          <p:nvSpPr>
            <p:cNvPr id="15" name="Шестиугольник 14"/>
            <p:cNvSpPr/>
            <p:nvPr/>
          </p:nvSpPr>
          <p:spPr>
            <a:xfrm rot="5400000">
              <a:off x="9027925" y="2723044"/>
              <a:ext cx="1323257" cy="1171919"/>
            </a:xfrm>
            <a:prstGeom prst="hexagon">
              <a:avLst/>
            </a:prstGeom>
            <a:solidFill>
              <a:srgbClr val="2658A4"/>
            </a:solidFill>
            <a:ln w="603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sz="1463"/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88828" y="2961577"/>
              <a:ext cx="600773" cy="600773"/>
            </a:xfrm>
            <a:prstGeom prst="rect">
              <a:avLst/>
            </a:prstGeom>
          </p:spPr>
        </p:pic>
      </p:grp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50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53100" y="2569317"/>
            <a:ext cx="828675" cy="392958"/>
          </a:xfrm>
          <a:prstGeom prst="rect">
            <a:avLst/>
          </a:prstGeom>
          <a:solidFill>
            <a:srgbClr val="21B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F7CE4BE5-C40A-4C78-AA76-119FC22CD394}"/>
              </a:ext>
            </a:extLst>
          </p:cNvPr>
          <p:cNvSpPr/>
          <p:nvPr/>
        </p:nvSpPr>
        <p:spPr>
          <a:xfrm>
            <a:off x="1496398" y="5945012"/>
            <a:ext cx="79208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Правовое основание: постановление Правительства РФ от 15.05.2017 № 570</a:t>
            </a:r>
          </a:p>
        </p:txBody>
      </p:sp>
      <p:sp>
        <p:nvSpPr>
          <p:cNvPr id="26" name="Содержимое 2"/>
          <p:cNvSpPr txBox="1">
            <a:spLocks/>
          </p:cNvSpPr>
          <p:nvPr/>
        </p:nvSpPr>
        <p:spPr>
          <a:xfrm>
            <a:off x="1496398" y="2540742"/>
            <a:ext cx="5361602" cy="146928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solidFill>
                  <a:srgbClr val="2658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 1 июля 2018 года не менее  </a:t>
            </a:r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25 %</a:t>
            </a:r>
            <a:r>
              <a:rPr lang="ru-RU" sz="2400" dirty="0">
                <a:solidFill>
                  <a:srgbClr val="2658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от цены контракта подрядчик должен выполнить </a:t>
            </a:r>
            <a:r>
              <a:rPr lang="ru-RU" sz="2400" b="1" dirty="0">
                <a:solidFill>
                  <a:srgbClr val="2658A4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самостоятельно</a:t>
            </a:r>
          </a:p>
          <a:p>
            <a:pPr algn="just"/>
            <a:endParaRPr lang="ru-RU" sz="2400" dirty="0">
              <a:solidFill>
                <a:srgbClr val="2658A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endParaRPr lang="ru-RU" sz="2400" dirty="0">
              <a:solidFill>
                <a:srgbClr val="2658A4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Шестиугольник 26"/>
          <p:cNvSpPr/>
          <p:nvPr/>
        </p:nvSpPr>
        <p:spPr>
          <a:xfrm rot="5400000">
            <a:off x="8301875" y="2134695"/>
            <a:ext cx="2517672" cy="2229732"/>
          </a:xfrm>
          <a:prstGeom prst="hexagon">
            <a:avLst/>
          </a:prstGeom>
          <a:solidFill>
            <a:srgbClr val="7031A0"/>
          </a:solidFill>
          <a:ln w="603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1463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731" y="2745411"/>
            <a:ext cx="988389" cy="988389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02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8881532" y="4566954"/>
            <a:ext cx="2048934" cy="225417"/>
          </a:xfrm>
          <a:prstGeom prst="rect">
            <a:avLst/>
          </a:prstGeom>
          <a:solidFill>
            <a:srgbClr val="21B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881532" y="4306117"/>
            <a:ext cx="2286000" cy="225417"/>
          </a:xfrm>
          <a:prstGeom prst="rect">
            <a:avLst/>
          </a:prstGeom>
          <a:solidFill>
            <a:srgbClr val="21B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025050" y="3814341"/>
            <a:ext cx="1925150" cy="225417"/>
          </a:xfrm>
          <a:prstGeom prst="rect">
            <a:avLst/>
          </a:prstGeom>
          <a:solidFill>
            <a:srgbClr val="21B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044849" y="4784576"/>
            <a:ext cx="1323017" cy="225417"/>
          </a:xfrm>
          <a:prstGeom prst="rect">
            <a:avLst/>
          </a:prstGeom>
          <a:solidFill>
            <a:srgbClr val="21B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451250" y="4306118"/>
            <a:ext cx="1026683" cy="225417"/>
          </a:xfrm>
          <a:prstGeom prst="rect">
            <a:avLst/>
          </a:prstGeom>
          <a:solidFill>
            <a:srgbClr val="21B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F7CE4BE5-C40A-4C78-AA76-119FC22CD394}"/>
              </a:ext>
            </a:extLst>
          </p:cNvPr>
          <p:cNvSpPr/>
          <p:nvPr/>
        </p:nvSpPr>
        <p:spPr>
          <a:xfrm>
            <a:off x="704564" y="6286303"/>
            <a:ext cx="79208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Правовое основание: постановление Правительства РФ от 13.12.2017 № 1541 </a:t>
            </a:r>
          </a:p>
        </p:txBody>
      </p:sp>
      <p:sp>
        <p:nvSpPr>
          <p:cNvPr id="26" name="Содержимое 2"/>
          <p:cNvSpPr txBox="1">
            <a:spLocks/>
          </p:cNvSpPr>
          <p:nvPr/>
        </p:nvSpPr>
        <p:spPr>
          <a:xfrm>
            <a:off x="3967173" y="1874042"/>
            <a:ext cx="3951902" cy="5453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>
                <a:solidFill>
                  <a:srgbClr val="2658A4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Проектирование</a:t>
            </a:r>
            <a:endParaRPr lang="ru-RU" sz="2400" b="1" dirty="0">
              <a:solidFill>
                <a:srgbClr val="2658A4"/>
              </a:solidFill>
              <a:latin typeface="Segoe UI Semibold" panose="020B0702040204020203" pitchFamily="34" charset="0"/>
              <a:cs typeface="Segoe UI" panose="020B0502040204020203" pitchFamily="34" charset="0"/>
            </a:endParaRPr>
          </a:p>
          <a:p>
            <a:pPr algn="ctr"/>
            <a:endParaRPr lang="ru-RU" sz="2400" dirty="0">
              <a:solidFill>
                <a:srgbClr val="2658A4"/>
              </a:solidFill>
              <a:latin typeface="Segoe UI Semibold" panose="020B0702040204020203" pitchFamily="34" charset="0"/>
              <a:cs typeface="Segoe UI" panose="020B0502040204020203" pitchFamily="34" charset="0"/>
            </a:endParaRPr>
          </a:p>
          <a:p>
            <a:pPr algn="ctr"/>
            <a:endParaRPr lang="ru-RU" sz="2400" dirty="0">
              <a:solidFill>
                <a:srgbClr val="2658A4"/>
              </a:solidFill>
              <a:latin typeface="Segoe UI Semibold" panose="020B07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704564" y="3504354"/>
            <a:ext cx="2292636" cy="1323439"/>
            <a:chOff x="704564" y="2558057"/>
            <a:chExt cx="2292636" cy="1323439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704564" y="3127327"/>
              <a:ext cx="1048036" cy="204307"/>
            </a:xfrm>
            <a:prstGeom prst="rect">
              <a:avLst/>
            </a:prstGeom>
            <a:solidFill>
              <a:srgbClr val="21B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714090" y="2864917"/>
              <a:ext cx="1790986" cy="225417"/>
            </a:xfrm>
            <a:prstGeom prst="rect">
              <a:avLst/>
            </a:prstGeom>
            <a:solidFill>
              <a:srgbClr val="21B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1D15689B-7022-4627-9B09-B4A50DEBDBFB}"/>
                </a:ext>
              </a:extLst>
            </p:cNvPr>
            <p:cNvSpPr/>
            <p:nvPr/>
          </p:nvSpPr>
          <p:spPr>
            <a:xfrm>
              <a:off x="704564" y="2558057"/>
              <a:ext cx="2292636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dirty="0">
                  <a:latin typeface="Calibri" panose="020F0502020204030204" pitchFamily="34" charset="0"/>
                  <a:cs typeface="Calibri" panose="020F0502020204030204" pitchFamily="34" charset="0"/>
                </a:rPr>
                <a:t>случаи проведения </a:t>
              </a:r>
              <a:r>
                <a:rPr lang="ru-RU" sz="16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проверки сметной</a:t>
              </a:r>
              <a:r>
                <a:rPr lang="ru-RU" sz="1600" b="1" dirty="0"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ru-RU" sz="1600" b="1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стоимости</a:t>
              </a:r>
              <a:r>
                <a:rPr lang="ru-RU" sz="1600" dirty="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 </a:t>
              </a:r>
              <a:r>
                <a:rPr lang="ru-RU" sz="1600" dirty="0">
                  <a:latin typeface="Calibri" panose="020F0502020204030204" pitchFamily="34" charset="0"/>
                  <a:cs typeface="Calibri" panose="020F0502020204030204" pitchFamily="34" charset="0"/>
                </a:rPr>
                <a:t>капремонта объектов капстроительства</a:t>
              </a:r>
            </a:p>
          </p:txBody>
        </p:sp>
      </p:grp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4387DB0-7C73-4CD8-92C4-12EEB9B9BB49}"/>
              </a:ext>
            </a:extLst>
          </p:cNvPr>
          <p:cNvSpPr/>
          <p:nvPr/>
        </p:nvSpPr>
        <p:spPr>
          <a:xfrm>
            <a:off x="3248884" y="3504354"/>
            <a:ext cx="237086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возможность сокращения срока проведения такой проверки до </a:t>
            </a:r>
            <a:r>
              <a:rPr lang="ru-RU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 раб. </a:t>
            </a:r>
            <a:r>
              <a:rPr lang="ru-RU" sz="16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дн</a:t>
            </a:r>
            <a:r>
              <a:rPr lang="ru-RU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endParaRPr lang="ru-RU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уточнен </a:t>
            </a:r>
            <a:r>
              <a:rPr lang="ru-RU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размер платы</a:t>
            </a: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за проведение проверки сметной стоимости</a:t>
            </a:r>
          </a:p>
          <a:p>
            <a:endParaRPr lang="ru-RU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2064C34-3D15-48C2-9BDE-DC7A4E50EFCE}"/>
              </a:ext>
            </a:extLst>
          </p:cNvPr>
          <p:cNvSpPr/>
          <p:nvPr/>
        </p:nvSpPr>
        <p:spPr>
          <a:xfrm>
            <a:off x="5958374" y="3504354"/>
            <a:ext cx="24605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особенности проведения </a:t>
            </a:r>
            <a:r>
              <a:rPr lang="ru-RU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повторной проверки </a:t>
            </a:r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сметной стоимости в случае внесения изменений в проектную документацию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CF95F60-1583-4962-8B04-969DE666A020}"/>
              </a:ext>
            </a:extLst>
          </p:cNvPr>
          <p:cNvSpPr/>
          <p:nvPr/>
        </p:nvSpPr>
        <p:spPr>
          <a:xfrm>
            <a:off x="8824240" y="3504353"/>
            <a:ext cx="30704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  <a:t>порядок проведения проверки достоверности определения сметной стоимости работ </a:t>
            </a:r>
            <a:br>
              <a:rPr lang="ru-RU" sz="1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 сохранению объектов культурного наследия 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1496398" y="2833069"/>
            <a:ext cx="1" cy="413108"/>
          </a:xfrm>
          <a:prstGeom prst="straightConnector1">
            <a:avLst/>
          </a:prstGeom>
          <a:ln w="34925">
            <a:solidFill>
              <a:srgbClr val="4F4F4F"/>
            </a:solidFill>
            <a:prstDash val="soli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200612" y="2833069"/>
            <a:ext cx="1" cy="413108"/>
          </a:xfrm>
          <a:prstGeom prst="straightConnector1">
            <a:avLst/>
          </a:prstGeom>
          <a:ln w="34925">
            <a:solidFill>
              <a:srgbClr val="4F4F4F"/>
            </a:solidFill>
            <a:prstDash val="soli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7188656" y="2833069"/>
            <a:ext cx="1" cy="413108"/>
          </a:xfrm>
          <a:prstGeom prst="straightConnector1">
            <a:avLst/>
          </a:prstGeom>
          <a:ln w="34925">
            <a:solidFill>
              <a:srgbClr val="4F4F4F"/>
            </a:solidFill>
            <a:prstDash val="soli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10176700" y="2833069"/>
            <a:ext cx="1" cy="413108"/>
          </a:xfrm>
          <a:prstGeom prst="straightConnector1">
            <a:avLst/>
          </a:prstGeom>
          <a:ln w="34925">
            <a:solidFill>
              <a:srgbClr val="4F4F4F"/>
            </a:solidFill>
            <a:prstDash val="soli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Группа 19"/>
          <p:cNvGrpSpPr/>
          <p:nvPr/>
        </p:nvGrpSpPr>
        <p:grpSpPr>
          <a:xfrm>
            <a:off x="5358369" y="366457"/>
            <a:ext cx="1200010" cy="1354976"/>
            <a:chOff x="9728949" y="69787"/>
            <a:chExt cx="1593496" cy="1799275"/>
          </a:xfrm>
        </p:grpSpPr>
        <p:sp>
          <p:nvSpPr>
            <p:cNvPr id="28" name="Шестиугольник 27"/>
            <p:cNvSpPr/>
            <p:nvPr/>
          </p:nvSpPr>
          <p:spPr>
            <a:xfrm rot="5400000">
              <a:off x="9626059" y="172677"/>
              <a:ext cx="1799275" cy="1593496"/>
            </a:xfrm>
            <a:prstGeom prst="hexagon">
              <a:avLst/>
            </a:prstGeom>
            <a:solidFill>
              <a:srgbClr val="2658A4"/>
            </a:solidFill>
            <a:ln w="603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sz="1463"/>
            </a:p>
          </p:txBody>
        </p: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80428" y="521563"/>
              <a:ext cx="850038" cy="850038"/>
            </a:xfrm>
            <a:prstGeom prst="rect">
              <a:avLst/>
            </a:prstGeom>
          </p:spPr>
        </p:pic>
      </p:grp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6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1"/>
          <p:cNvSpPr txBox="1">
            <a:spLocks/>
          </p:cNvSpPr>
          <p:nvPr/>
        </p:nvSpPr>
        <p:spPr>
          <a:xfrm>
            <a:off x="2295716" y="2807886"/>
            <a:ext cx="2738083" cy="48357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spc="100" dirty="0">
                <a:solidFill>
                  <a:schemeClr val="bg1"/>
                </a:solidFill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Проектирование</a:t>
            </a:r>
          </a:p>
        </p:txBody>
      </p:sp>
      <p:sp>
        <p:nvSpPr>
          <p:cNvPr id="32" name="Заголовок 1"/>
          <p:cNvSpPr txBox="1">
            <a:spLocks/>
          </p:cNvSpPr>
          <p:nvPr/>
        </p:nvSpPr>
        <p:spPr>
          <a:xfrm>
            <a:off x="7077949" y="2807886"/>
            <a:ext cx="2738083" cy="48357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spc="100" dirty="0">
                <a:solidFill>
                  <a:schemeClr val="bg1"/>
                </a:solidFill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Изыскания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7589080" y="788528"/>
            <a:ext cx="1715826" cy="1937402"/>
            <a:chOff x="7618674" y="959812"/>
            <a:chExt cx="1305462" cy="1474045"/>
          </a:xfrm>
        </p:grpSpPr>
        <p:sp>
          <p:nvSpPr>
            <p:cNvPr id="33" name="Шестиугольник 32"/>
            <p:cNvSpPr/>
            <p:nvPr/>
          </p:nvSpPr>
          <p:spPr>
            <a:xfrm rot="5400000">
              <a:off x="7534382" y="1044104"/>
              <a:ext cx="1474045" cy="1305462"/>
            </a:xfrm>
            <a:prstGeom prst="hexagon">
              <a:avLst/>
            </a:prstGeom>
            <a:noFill/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sz="1463"/>
            </a:p>
          </p:txBody>
        </p:sp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2361" y="1436410"/>
              <a:ext cx="658086" cy="658086"/>
            </a:xfrm>
            <a:prstGeom prst="rect">
              <a:avLst/>
            </a:prstGeom>
          </p:spPr>
        </p:pic>
      </p:grpSp>
      <p:grpSp>
        <p:nvGrpSpPr>
          <p:cNvPr id="15" name="Группа 14"/>
          <p:cNvGrpSpPr/>
          <p:nvPr/>
        </p:nvGrpSpPr>
        <p:grpSpPr>
          <a:xfrm>
            <a:off x="2806846" y="779017"/>
            <a:ext cx="1715826" cy="1937402"/>
            <a:chOff x="3217210" y="959812"/>
            <a:chExt cx="1305462" cy="1474045"/>
          </a:xfrm>
        </p:grpSpPr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3648" y="1371425"/>
              <a:ext cx="752586" cy="752586"/>
            </a:xfrm>
            <a:prstGeom prst="rect">
              <a:avLst/>
            </a:prstGeom>
          </p:spPr>
        </p:pic>
        <p:sp>
          <p:nvSpPr>
            <p:cNvPr id="35" name="Шестиугольник 34"/>
            <p:cNvSpPr/>
            <p:nvPr/>
          </p:nvSpPr>
          <p:spPr>
            <a:xfrm rot="5400000">
              <a:off x="3132918" y="1044104"/>
              <a:ext cx="1474045" cy="1305462"/>
            </a:xfrm>
            <a:prstGeom prst="hexagon">
              <a:avLst/>
            </a:prstGeom>
            <a:noFill/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sz="1463"/>
            </a:p>
          </p:txBody>
        </p:sp>
      </p:grpSp>
      <p:cxnSp>
        <p:nvCxnSpPr>
          <p:cNvPr id="4" name="Прямая соединительная линия 3"/>
          <p:cNvCxnSpPr/>
          <p:nvPr/>
        </p:nvCxnSpPr>
        <p:spPr>
          <a:xfrm>
            <a:off x="4522672" y="1747718"/>
            <a:ext cx="306261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Заголовок 1"/>
          <p:cNvSpPr txBox="1">
            <a:spLocks/>
          </p:cNvSpPr>
          <p:nvPr/>
        </p:nvSpPr>
        <p:spPr>
          <a:xfrm>
            <a:off x="4701631" y="1341088"/>
            <a:ext cx="2738083" cy="48357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b="1" spc="100" dirty="0">
                <a:solidFill>
                  <a:schemeClr val="bg1"/>
                </a:solidFill>
                <a:latin typeface="Segoe UI" panose="020B0502040204020203" pitchFamily="34" charset="0"/>
                <a:ea typeface="Roboto" pitchFamily="2" charset="0"/>
                <a:cs typeface="Segoe UI" panose="020B0502040204020203" pitchFamily="34" charset="0"/>
              </a:rPr>
              <a:t>Один лот</a:t>
            </a:r>
          </a:p>
        </p:txBody>
      </p:sp>
      <p:sp>
        <p:nvSpPr>
          <p:cNvPr id="5" name="Левая фигурная скобка 4"/>
          <p:cNvSpPr/>
          <p:nvPr/>
        </p:nvSpPr>
        <p:spPr>
          <a:xfrm rot="16200000">
            <a:off x="5815770" y="587565"/>
            <a:ext cx="480210" cy="6498060"/>
          </a:xfrm>
          <a:prstGeom prst="leftBrace">
            <a:avLst>
              <a:gd name="adj1" fmla="val 63889"/>
              <a:gd name="adj2" fmla="val 48427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Заголовок 6">
            <a:extLst>
              <a:ext uri="{FF2B5EF4-FFF2-40B4-BE49-F238E27FC236}">
                <a16:creationId xmlns:a16="http://schemas.microsoft.com/office/drawing/2014/main" id="{84076A3B-788E-4057-B72E-02ED2F4A504F}"/>
              </a:ext>
            </a:extLst>
          </p:cNvPr>
          <p:cNvSpPr txBox="1">
            <a:spLocks/>
          </p:cNvSpPr>
          <p:nvPr/>
        </p:nvSpPr>
        <p:spPr>
          <a:xfrm>
            <a:off x="3105768" y="4237018"/>
            <a:ext cx="5924079" cy="51094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Ограничение конкуренции</a:t>
            </a: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F7CE4BE5-C40A-4C78-AA76-119FC22CD394}"/>
              </a:ext>
            </a:extLst>
          </p:cNvPr>
          <p:cNvSpPr/>
          <p:nvPr/>
        </p:nvSpPr>
        <p:spPr>
          <a:xfrm>
            <a:off x="1611999" y="5776198"/>
            <a:ext cx="45158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Письмо Министерства экономического развития РФ от 19 сентября 2016 г. N Д28и-2590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582721" y="5761196"/>
            <a:ext cx="43374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Решение Сахалинского областного суда</a:t>
            </a:r>
          </a:p>
          <a:p>
            <a:r>
              <a:rPr lang="ru-RU" sz="1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№ 72-26/2017 72-573/2016 от 7 февраля 2017 г. по делу № 72-26/2017</a:t>
            </a:r>
            <a:endParaRPr lang="ru-RU" sz="1600" dirty="0"/>
          </a:p>
        </p:txBody>
      </p:sp>
      <p:sp>
        <p:nvSpPr>
          <p:cNvPr id="39" name="Номер слайда 3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608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79354" y="3753489"/>
            <a:ext cx="8596668" cy="1826581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rgbClr val="2658A4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СРО</a:t>
            </a:r>
            <a:br>
              <a:rPr lang="ru-RU" dirty="0">
                <a:solidFill>
                  <a:srgbClr val="2658A4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</a:br>
            <a:r>
              <a:rPr lang="ru-RU" dirty="0">
                <a:solidFill>
                  <a:srgbClr val="2658A4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СТРАХОВАНИЕ</a:t>
            </a:r>
            <a:br>
              <a:rPr lang="ru-RU" dirty="0">
                <a:solidFill>
                  <a:srgbClr val="2658A4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</a:br>
            <a:r>
              <a:rPr lang="ru-RU" dirty="0">
                <a:solidFill>
                  <a:srgbClr val="2658A4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ВИДЫ КОНТРОЛЯ</a:t>
            </a:r>
          </a:p>
        </p:txBody>
      </p:sp>
    </p:spTree>
    <p:extLst>
      <p:ext uri="{BB962C8B-B14F-4D97-AF65-F5344CB8AC3E}">
        <p14:creationId xmlns:p14="http://schemas.microsoft.com/office/powerpoint/2010/main" val="66218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D83E7C-49BB-454A-BE9E-EC376767F1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494"/>
          <a:stretch/>
        </p:blipFill>
        <p:spPr>
          <a:xfrm>
            <a:off x="1384300" y="1684755"/>
            <a:ext cx="9347200" cy="4789045"/>
          </a:xfrm>
          <a:prstGeom prst="rect">
            <a:avLst/>
          </a:prstGeom>
          <a:effectLst>
            <a:outerShdw blurRad="355600" dir="2700000" algn="tl" rotWithShape="0">
              <a:prstClr val="black">
                <a:alpha val="21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8F6024E-7512-4DCD-A70D-59FC06AFB4FF}"/>
              </a:ext>
            </a:extLst>
          </p:cNvPr>
          <p:cNvSpPr txBox="1"/>
          <p:nvPr/>
        </p:nvSpPr>
        <p:spPr>
          <a:xfrm>
            <a:off x="1646290" y="1453922"/>
            <a:ext cx="2176409" cy="461665"/>
          </a:xfrm>
          <a:prstGeom prst="rect">
            <a:avLst/>
          </a:prstGeom>
          <a:solidFill>
            <a:schemeClr val="bg2"/>
          </a:solidFill>
          <a:effectLst>
            <a:outerShdw blurRad="266700" dist="38100" dir="2700000" algn="tl" rotWithShape="0">
              <a:schemeClr val="tx1">
                <a:alpha val="22000"/>
              </a:scheme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A5CA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www.nopriz.ru</a:t>
            </a:r>
            <a:endParaRPr lang="ru-RU" sz="2400" b="1" dirty="0">
              <a:solidFill>
                <a:srgbClr val="0A5CA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779B453F-E062-4120-95FC-A8C8CE8A8A84}"/>
              </a:ext>
            </a:extLst>
          </p:cNvPr>
          <p:cNvSpPr txBox="1">
            <a:spLocks/>
          </p:cNvSpPr>
          <p:nvPr/>
        </p:nvSpPr>
        <p:spPr>
          <a:xfrm>
            <a:off x="528691" y="478719"/>
            <a:ext cx="8229600" cy="49294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Segoe UI Semibold" panose="020B0702040204020203" pitchFamily="34" charset="0"/>
                <a:ea typeface="+mn-ea"/>
                <a:cs typeface="+mn-cs"/>
              </a:rPr>
              <a:t>Реестр саморегулируемых организаций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891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340647" y="2913886"/>
            <a:ext cx="2590800" cy="1228558"/>
          </a:xfrm>
          <a:prstGeom prst="rect">
            <a:avLst/>
          </a:prstGeom>
          <a:solidFill>
            <a:srgbClr val="21B8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TextBox 48"/>
          <p:cNvSpPr txBox="1"/>
          <p:nvPr/>
        </p:nvSpPr>
        <p:spPr>
          <a:xfrm>
            <a:off x="650180" y="678731"/>
            <a:ext cx="7123814" cy="4801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3000">
                <a:solidFill>
                  <a:schemeClr val="accent1">
                    <a:lumMod val="75000"/>
                  </a:schemeClr>
                </a:solidFill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ru-RU" sz="2800" dirty="0">
                <a:solidFill>
                  <a:srgbClr val="1963A0"/>
                </a:solidFill>
                <a:latin typeface="Segoe UI Semibold" panose="020B0702040204020203" pitchFamily="34" charset="0"/>
                <a:cs typeface="Segoe UI" panose="020B0502040204020203" pitchFamily="34" charset="0"/>
              </a:rPr>
              <a:t>Исключение СРО из реестра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447305" y="2368875"/>
            <a:ext cx="5373095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4500" indent="-444500">
              <a:spcBef>
                <a:spcPts val="1800"/>
              </a:spcBef>
              <a:buClr>
                <a:srgbClr val="21B8D1"/>
              </a:buClr>
              <a:buFont typeface="Segoe UI" panose="020B0502040204020203" pitchFamily="34" charset="0"/>
              <a:buChar char="▼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Члены исключенного СРО лишаются права выполнять соответствующие виды работ по действующим договорам;</a:t>
            </a:r>
          </a:p>
          <a:p>
            <a:pPr marL="444500" indent="-444500">
              <a:spcBef>
                <a:spcPts val="1800"/>
              </a:spcBef>
              <a:buClr>
                <a:srgbClr val="21B8D1"/>
              </a:buClr>
              <a:buFont typeface="Segoe UI" panose="020B0502040204020203" pitchFamily="34" charset="0"/>
              <a:buChar char="▼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утрачивают возможность заключать новые договоры;</a:t>
            </a:r>
          </a:p>
          <a:p>
            <a:pPr marL="444500" indent="-444500">
              <a:spcBef>
                <a:spcPts val="1800"/>
              </a:spcBef>
              <a:buClr>
                <a:srgbClr val="21B8D1"/>
              </a:buClr>
              <a:buFont typeface="Segoe UI" panose="020B0502040204020203" pitchFamily="34" charset="0"/>
              <a:buChar char="▼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договоры подряда могут быть прекращены по основаниям, предусмотренным ст. 450.1 Гражданского кодекса Российской Федерации.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D15689B-7022-4627-9B09-B4A50DEBDBFB}"/>
              </a:ext>
            </a:extLst>
          </p:cNvPr>
          <p:cNvSpPr/>
          <p:nvPr/>
        </p:nvSpPr>
        <p:spPr>
          <a:xfrm>
            <a:off x="1284294" y="3112667"/>
            <a:ext cx="27035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Segoe UI Semibold" panose="020B0702040204020203" pitchFamily="34" charset="0"/>
                <a:cs typeface="Times New Roman" panose="02020603050405020304" pitchFamily="18" charset="0"/>
              </a:rPr>
              <a:t>C</a:t>
            </a:r>
            <a:r>
              <a:rPr lang="ru-RU" sz="2400" dirty="0">
                <a:solidFill>
                  <a:schemeClr val="bg1"/>
                </a:solidFill>
                <a:latin typeface="Segoe UI Semibold" panose="020B0702040204020203" pitchFamily="34" charset="0"/>
                <a:cs typeface="Times New Roman" panose="02020603050405020304" pitchFamily="18" charset="0"/>
              </a:rPr>
              <a:t>РО исключили из реестра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50180" y="1422000"/>
            <a:ext cx="4356000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3000">
                  <a:srgbClr val="1963A0"/>
                </a:gs>
                <a:gs pos="75000">
                  <a:srgbClr val="4BCFE3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0671E-2E04-4425-8F08-FC6BC8ED3F1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43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Грань">
  <a:themeElements>
    <a:clrScheme name="Другая 13">
      <a:dk1>
        <a:sysClr val="windowText" lastClr="000000"/>
      </a:dk1>
      <a:lt1>
        <a:sysClr val="window" lastClr="FFFFFF"/>
      </a:lt1>
      <a:dk2>
        <a:srgbClr val="1F497D"/>
      </a:dk2>
      <a:lt2>
        <a:srgbClr val="FFFFFF"/>
      </a:lt2>
      <a:accent1>
        <a:srgbClr val="0070C0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8184</TotalTime>
  <Words>831</Words>
  <Application>Microsoft Office PowerPoint</Application>
  <PresentationFormat>Широкоэкранный</PresentationFormat>
  <Paragraphs>133</Paragraphs>
  <Slides>26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8" baseType="lpstr">
      <vt:lpstr>Arial</vt:lpstr>
      <vt:lpstr>Calibri</vt:lpstr>
      <vt:lpstr>Calibri (Основной текст)</vt:lpstr>
      <vt:lpstr>Roboto</vt:lpstr>
      <vt:lpstr>Roboto Lt</vt:lpstr>
      <vt:lpstr>Segoe UI</vt:lpstr>
      <vt:lpstr>Segoe UI Semibold</vt:lpstr>
      <vt:lpstr>Times New Roman</vt:lpstr>
      <vt:lpstr>Trebuchet MS</vt:lpstr>
      <vt:lpstr>Verdana</vt:lpstr>
      <vt:lpstr>Wingdings 3</vt:lpstr>
      <vt:lpstr>Грань</vt:lpstr>
      <vt:lpstr>Строительство и ремонт  в контрактной системе. Актуальные вопросы и изменения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СРО СТРАХОВАНИЕ ВИДЫ КОНТРОЛЯ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Информационные базы данных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Законодательные инициативы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Электронные процедуры по 223-ФЗ</dc:title>
  <dc:creator>Плотникова Ольга</dc:creator>
  <cp:lastModifiedBy>Светлана Аппба</cp:lastModifiedBy>
  <cp:revision>257</cp:revision>
  <dcterms:created xsi:type="dcterms:W3CDTF">2017-12-15T07:32:58Z</dcterms:created>
  <dcterms:modified xsi:type="dcterms:W3CDTF">2018-07-23T08:36:00Z</dcterms:modified>
</cp:coreProperties>
</file>